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diagrams/colors1.xml" ContentType="application/vnd.openxmlformats-officedocument.drawingml.diagramColors+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diagrams/drawing1.xml" ContentType="application/vnd.ms-office.drawingml.diagramDrawing+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diagrams/quickStyle1.xml" ContentType="application/vnd.openxmlformats-officedocument.drawingml.diagramStyle+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diagrams/layout1.xml" ContentType="application/vnd.openxmlformats-officedocument.drawingml.diagram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diagrams/data1.xml" ContentType="application/vnd.openxmlformats-officedocument.drawingml.diagramData+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8" r:id="rId12"/>
    <p:sldId id="269" r:id="rId13"/>
    <p:sldId id="270" r:id="rId1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 xmlns:p14="http://schemas.microsoft.com/office/powerpoint/2010/main" val="0"/>
    </p:ext>
    <p:ext uri="{D31A062A-798A-4329-ABDD-BBA856620510}">
      <p14:defaultImageDpi xmlns=""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68" d="100"/>
          <a:sy n="68" d="100"/>
        </p:scale>
        <p:origin x="-1434"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AAD17C38-06ED-418B-BEEA-63A28B72CF85}" type="doc">
      <dgm:prSet loTypeId="urn:microsoft.com/office/officeart/2005/8/layout/venn1" loCatId="relationship" qsTypeId="urn:microsoft.com/office/officeart/2005/8/quickstyle/simple1" qsCatId="simple" csTypeId="urn:microsoft.com/office/officeart/2005/8/colors/accent1_2" csCatId="accent1"/>
      <dgm:spPr/>
      <dgm:t>
        <a:bodyPr/>
        <a:lstStyle/>
        <a:p>
          <a:endParaRPr lang="en-GB"/>
        </a:p>
      </dgm:t>
    </dgm:pt>
    <dgm:pt modelId="{35456FAB-8905-4C30-AD97-22BECB557410}">
      <dgm:prSet/>
      <dgm:spPr/>
      <dgm:t>
        <a:bodyPr/>
        <a:lstStyle/>
        <a:p>
          <a:pPr rtl="0"/>
          <a:r>
            <a:rPr lang="en-US" smtClean="0"/>
            <a:t>Use tool interactively</a:t>
          </a:r>
          <a:endParaRPr lang="en-GB"/>
        </a:p>
      </dgm:t>
    </dgm:pt>
    <dgm:pt modelId="{35329FEA-A6D8-4924-922C-F523C55877FE}" type="parTrans" cxnId="{411960F8-F883-4F2A-8051-ED90C9630464}">
      <dgm:prSet/>
      <dgm:spPr/>
      <dgm:t>
        <a:bodyPr/>
        <a:lstStyle/>
        <a:p>
          <a:endParaRPr lang="en-GB"/>
        </a:p>
      </dgm:t>
    </dgm:pt>
    <dgm:pt modelId="{7EEF851D-222A-4F1A-B00A-55A0FFE1119D}" type="sibTrans" cxnId="{411960F8-F883-4F2A-8051-ED90C9630464}">
      <dgm:prSet/>
      <dgm:spPr/>
      <dgm:t>
        <a:bodyPr/>
        <a:lstStyle/>
        <a:p>
          <a:endParaRPr lang="en-GB"/>
        </a:p>
      </dgm:t>
    </dgm:pt>
    <dgm:pt modelId="{01B78FBF-DCD1-4F54-A029-CA08949A7361}">
      <dgm:prSet/>
      <dgm:spPr/>
      <dgm:t>
        <a:bodyPr/>
        <a:lstStyle/>
        <a:p>
          <a:pPr rtl="0"/>
          <a:r>
            <a:rPr lang="en-US" smtClean="0"/>
            <a:t>Interact with heterogeneous groups</a:t>
          </a:r>
          <a:endParaRPr lang="en-GB"/>
        </a:p>
      </dgm:t>
    </dgm:pt>
    <dgm:pt modelId="{63C8CA19-B0D3-4078-A4DE-946E74603F53}" type="parTrans" cxnId="{85F12336-A876-45A1-8228-3DC2E8BB5EDD}">
      <dgm:prSet/>
      <dgm:spPr/>
      <dgm:t>
        <a:bodyPr/>
        <a:lstStyle/>
        <a:p>
          <a:endParaRPr lang="en-GB"/>
        </a:p>
      </dgm:t>
    </dgm:pt>
    <dgm:pt modelId="{0AEEE145-0038-4AFB-8B7C-FB7220BD3041}" type="sibTrans" cxnId="{85F12336-A876-45A1-8228-3DC2E8BB5EDD}">
      <dgm:prSet/>
      <dgm:spPr/>
      <dgm:t>
        <a:bodyPr/>
        <a:lstStyle/>
        <a:p>
          <a:endParaRPr lang="en-GB"/>
        </a:p>
      </dgm:t>
    </dgm:pt>
    <dgm:pt modelId="{C1316E79-4C90-485B-98FB-FE213FB19145}">
      <dgm:prSet/>
      <dgm:spPr/>
      <dgm:t>
        <a:bodyPr/>
        <a:lstStyle/>
        <a:p>
          <a:pPr rtl="0"/>
          <a:r>
            <a:rPr lang="en-US" smtClean="0"/>
            <a:t>Act autonomously</a:t>
          </a:r>
          <a:endParaRPr lang="en-GB"/>
        </a:p>
      </dgm:t>
    </dgm:pt>
    <dgm:pt modelId="{39A39B2A-16B7-4343-9918-827D705249C6}" type="parTrans" cxnId="{B2E4F0B7-2842-42F9-A6B5-F0E2CB73966F}">
      <dgm:prSet/>
      <dgm:spPr/>
      <dgm:t>
        <a:bodyPr/>
        <a:lstStyle/>
        <a:p>
          <a:endParaRPr lang="en-GB"/>
        </a:p>
      </dgm:t>
    </dgm:pt>
    <dgm:pt modelId="{8098C0E2-A1EA-4B31-8E45-FA3F949A56A9}" type="sibTrans" cxnId="{B2E4F0B7-2842-42F9-A6B5-F0E2CB73966F}">
      <dgm:prSet/>
      <dgm:spPr/>
      <dgm:t>
        <a:bodyPr/>
        <a:lstStyle/>
        <a:p>
          <a:endParaRPr lang="en-GB"/>
        </a:p>
      </dgm:t>
    </dgm:pt>
    <dgm:pt modelId="{A5D96280-88EA-4BDF-B6F1-C87694E1C9E3}" type="pres">
      <dgm:prSet presAssocID="{AAD17C38-06ED-418B-BEEA-63A28B72CF85}" presName="compositeShape" presStyleCnt="0">
        <dgm:presLayoutVars>
          <dgm:chMax val="7"/>
          <dgm:dir/>
          <dgm:resizeHandles val="exact"/>
        </dgm:presLayoutVars>
      </dgm:prSet>
      <dgm:spPr/>
      <dgm:t>
        <a:bodyPr/>
        <a:lstStyle/>
        <a:p>
          <a:endParaRPr lang="en-US"/>
        </a:p>
      </dgm:t>
    </dgm:pt>
    <dgm:pt modelId="{1A0FBBEA-5017-4441-AF27-BC824B733295}" type="pres">
      <dgm:prSet presAssocID="{35456FAB-8905-4C30-AD97-22BECB557410}" presName="circ1" presStyleLbl="vennNode1" presStyleIdx="0" presStyleCnt="3"/>
      <dgm:spPr/>
      <dgm:t>
        <a:bodyPr/>
        <a:lstStyle/>
        <a:p>
          <a:endParaRPr lang="en-US"/>
        </a:p>
      </dgm:t>
    </dgm:pt>
    <dgm:pt modelId="{048830A9-D00E-4002-8A79-F975E8E724F9}" type="pres">
      <dgm:prSet presAssocID="{35456FAB-8905-4C30-AD97-22BECB557410}" presName="circ1Tx" presStyleLbl="revTx" presStyleIdx="0" presStyleCnt="0">
        <dgm:presLayoutVars>
          <dgm:chMax val="0"/>
          <dgm:chPref val="0"/>
          <dgm:bulletEnabled val="1"/>
        </dgm:presLayoutVars>
      </dgm:prSet>
      <dgm:spPr/>
      <dgm:t>
        <a:bodyPr/>
        <a:lstStyle/>
        <a:p>
          <a:endParaRPr lang="en-US"/>
        </a:p>
      </dgm:t>
    </dgm:pt>
    <dgm:pt modelId="{AB51808F-9737-434C-9CD6-FFDE911E944C}" type="pres">
      <dgm:prSet presAssocID="{01B78FBF-DCD1-4F54-A029-CA08949A7361}" presName="circ2" presStyleLbl="vennNode1" presStyleIdx="1" presStyleCnt="3"/>
      <dgm:spPr/>
      <dgm:t>
        <a:bodyPr/>
        <a:lstStyle/>
        <a:p>
          <a:endParaRPr lang="en-US"/>
        </a:p>
      </dgm:t>
    </dgm:pt>
    <dgm:pt modelId="{F91F01D4-2DF0-4959-9AC3-0D3C6758068D}" type="pres">
      <dgm:prSet presAssocID="{01B78FBF-DCD1-4F54-A029-CA08949A7361}" presName="circ2Tx" presStyleLbl="revTx" presStyleIdx="0" presStyleCnt="0">
        <dgm:presLayoutVars>
          <dgm:chMax val="0"/>
          <dgm:chPref val="0"/>
          <dgm:bulletEnabled val="1"/>
        </dgm:presLayoutVars>
      </dgm:prSet>
      <dgm:spPr/>
      <dgm:t>
        <a:bodyPr/>
        <a:lstStyle/>
        <a:p>
          <a:endParaRPr lang="en-US"/>
        </a:p>
      </dgm:t>
    </dgm:pt>
    <dgm:pt modelId="{0FE10237-0089-4146-9DD3-8398954D5E2C}" type="pres">
      <dgm:prSet presAssocID="{C1316E79-4C90-485B-98FB-FE213FB19145}" presName="circ3" presStyleLbl="vennNode1" presStyleIdx="2" presStyleCnt="3"/>
      <dgm:spPr/>
      <dgm:t>
        <a:bodyPr/>
        <a:lstStyle/>
        <a:p>
          <a:endParaRPr lang="en-US"/>
        </a:p>
      </dgm:t>
    </dgm:pt>
    <dgm:pt modelId="{EC0436CF-E1A6-4EE3-A95E-4CA9BC564776}" type="pres">
      <dgm:prSet presAssocID="{C1316E79-4C90-485B-98FB-FE213FB19145}" presName="circ3Tx" presStyleLbl="revTx" presStyleIdx="0" presStyleCnt="0">
        <dgm:presLayoutVars>
          <dgm:chMax val="0"/>
          <dgm:chPref val="0"/>
          <dgm:bulletEnabled val="1"/>
        </dgm:presLayoutVars>
      </dgm:prSet>
      <dgm:spPr/>
      <dgm:t>
        <a:bodyPr/>
        <a:lstStyle/>
        <a:p>
          <a:endParaRPr lang="en-US"/>
        </a:p>
      </dgm:t>
    </dgm:pt>
  </dgm:ptLst>
  <dgm:cxnLst>
    <dgm:cxn modelId="{39EEFF6D-7C06-4A0D-BEDF-B51D795ED682}" type="presOf" srcId="{01B78FBF-DCD1-4F54-A029-CA08949A7361}" destId="{AB51808F-9737-434C-9CD6-FFDE911E944C}" srcOrd="0" destOrd="0" presId="urn:microsoft.com/office/officeart/2005/8/layout/venn1"/>
    <dgm:cxn modelId="{35681188-4C5C-460C-83B4-DFD9A7EF94B3}" type="presOf" srcId="{C1316E79-4C90-485B-98FB-FE213FB19145}" destId="{0FE10237-0089-4146-9DD3-8398954D5E2C}" srcOrd="0" destOrd="0" presId="urn:microsoft.com/office/officeart/2005/8/layout/venn1"/>
    <dgm:cxn modelId="{C26AFE87-D7BD-425F-B67E-25B8226EAAE2}" type="presOf" srcId="{C1316E79-4C90-485B-98FB-FE213FB19145}" destId="{EC0436CF-E1A6-4EE3-A95E-4CA9BC564776}" srcOrd="1" destOrd="0" presId="urn:microsoft.com/office/officeart/2005/8/layout/venn1"/>
    <dgm:cxn modelId="{630BCB63-D67D-4EC0-89B7-63FBD57DF737}" type="presOf" srcId="{AAD17C38-06ED-418B-BEEA-63A28B72CF85}" destId="{A5D96280-88EA-4BDF-B6F1-C87694E1C9E3}" srcOrd="0" destOrd="0" presId="urn:microsoft.com/office/officeart/2005/8/layout/venn1"/>
    <dgm:cxn modelId="{85F12336-A876-45A1-8228-3DC2E8BB5EDD}" srcId="{AAD17C38-06ED-418B-BEEA-63A28B72CF85}" destId="{01B78FBF-DCD1-4F54-A029-CA08949A7361}" srcOrd="1" destOrd="0" parTransId="{63C8CA19-B0D3-4078-A4DE-946E74603F53}" sibTransId="{0AEEE145-0038-4AFB-8B7C-FB7220BD3041}"/>
    <dgm:cxn modelId="{FE7888AD-BCD6-43CF-866D-640C3505DB64}" type="presOf" srcId="{35456FAB-8905-4C30-AD97-22BECB557410}" destId="{048830A9-D00E-4002-8A79-F975E8E724F9}" srcOrd="1" destOrd="0" presId="urn:microsoft.com/office/officeart/2005/8/layout/venn1"/>
    <dgm:cxn modelId="{411960F8-F883-4F2A-8051-ED90C9630464}" srcId="{AAD17C38-06ED-418B-BEEA-63A28B72CF85}" destId="{35456FAB-8905-4C30-AD97-22BECB557410}" srcOrd="0" destOrd="0" parTransId="{35329FEA-A6D8-4924-922C-F523C55877FE}" sibTransId="{7EEF851D-222A-4F1A-B00A-55A0FFE1119D}"/>
    <dgm:cxn modelId="{B2E4F0B7-2842-42F9-A6B5-F0E2CB73966F}" srcId="{AAD17C38-06ED-418B-BEEA-63A28B72CF85}" destId="{C1316E79-4C90-485B-98FB-FE213FB19145}" srcOrd="2" destOrd="0" parTransId="{39A39B2A-16B7-4343-9918-827D705249C6}" sibTransId="{8098C0E2-A1EA-4B31-8E45-FA3F949A56A9}"/>
    <dgm:cxn modelId="{DA9E1EF8-D8E4-4B37-9EC5-5B9AAAFD1850}" type="presOf" srcId="{35456FAB-8905-4C30-AD97-22BECB557410}" destId="{1A0FBBEA-5017-4441-AF27-BC824B733295}" srcOrd="0" destOrd="0" presId="urn:microsoft.com/office/officeart/2005/8/layout/venn1"/>
    <dgm:cxn modelId="{DA623E4F-A5EA-49EA-83B2-58691757C719}" type="presOf" srcId="{01B78FBF-DCD1-4F54-A029-CA08949A7361}" destId="{F91F01D4-2DF0-4959-9AC3-0D3C6758068D}" srcOrd="1" destOrd="0" presId="urn:microsoft.com/office/officeart/2005/8/layout/venn1"/>
    <dgm:cxn modelId="{8B20934F-B566-473E-92BF-0C4FD836BC3A}" type="presParOf" srcId="{A5D96280-88EA-4BDF-B6F1-C87694E1C9E3}" destId="{1A0FBBEA-5017-4441-AF27-BC824B733295}" srcOrd="0" destOrd="0" presId="urn:microsoft.com/office/officeart/2005/8/layout/venn1"/>
    <dgm:cxn modelId="{7A38D6B9-8DEC-436E-8D60-9AB0309DC445}" type="presParOf" srcId="{A5D96280-88EA-4BDF-B6F1-C87694E1C9E3}" destId="{048830A9-D00E-4002-8A79-F975E8E724F9}" srcOrd="1" destOrd="0" presId="urn:microsoft.com/office/officeart/2005/8/layout/venn1"/>
    <dgm:cxn modelId="{E804CEEB-6EA3-4E00-AA9F-063A40498F86}" type="presParOf" srcId="{A5D96280-88EA-4BDF-B6F1-C87694E1C9E3}" destId="{AB51808F-9737-434C-9CD6-FFDE911E944C}" srcOrd="2" destOrd="0" presId="urn:microsoft.com/office/officeart/2005/8/layout/venn1"/>
    <dgm:cxn modelId="{DB12B684-0EE1-4E44-B113-4A2829BB9DD5}" type="presParOf" srcId="{A5D96280-88EA-4BDF-B6F1-C87694E1C9E3}" destId="{F91F01D4-2DF0-4959-9AC3-0D3C6758068D}" srcOrd="3" destOrd="0" presId="urn:microsoft.com/office/officeart/2005/8/layout/venn1"/>
    <dgm:cxn modelId="{7012334D-544E-45F2-9C8F-5703EC585418}" type="presParOf" srcId="{A5D96280-88EA-4BDF-B6F1-C87694E1C9E3}" destId="{0FE10237-0089-4146-9DD3-8398954D5E2C}" srcOrd="4" destOrd="0" presId="urn:microsoft.com/office/officeart/2005/8/layout/venn1"/>
    <dgm:cxn modelId="{3F00CEDE-88A3-456A-8107-4BBE5687D34E}" type="presParOf" srcId="{A5D96280-88EA-4BDF-B6F1-C87694E1C9E3}" destId="{EC0436CF-E1A6-4EE3-A95E-4CA9BC564776}" srcOrd="5" destOrd="0" presId="urn:microsoft.com/office/officeart/2005/8/layout/venn1"/>
  </dgm:cxnLst>
  <dgm:bg/>
  <dgm:whole/>
  <dgm:extLst>
    <a:ext uri="http://schemas.microsoft.com/office/drawing/2008/diagram">
      <dsp:dataModelExt xmlns=""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A0FBBEA-5017-4441-AF27-BC824B733295}">
      <dsp:nvSpPr>
        <dsp:cNvPr id="0" name=""/>
        <dsp:cNvSpPr/>
      </dsp:nvSpPr>
      <dsp:spPr>
        <a:xfrm>
          <a:off x="2757011" y="56574"/>
          <a:ext cx="2715577" cy="2715577"/>
        </a:xfrm>
        <a:prstGeom prst="ellipse">
          <a:avLst/>
        </a:prstGeom>
        <a:solidFill>
          <a:schemeClr val="accent1">
            <a:alpha val="50000"/>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tx1"/>
        </a:fontRef>
      </dsp:style>
      <dsp:txBody>
        <a:bodyPr spcFirstLastPara="0" vert="horz" wrap="square" lIns="0" tIns="0" rIns="0" bIns="0" numCol="1" spcCol="1270" anchor="ctr" anchorCtr="0">
          <a:noAutofit/>
        </a:bodyPr>
        <a:lstStyle/>
        <a:p>
          <a:pPr lvl="0" algn="ctr" defTabSz="889000" rtl="0">
            <a:lnSpc>
              <a:spcPct val="90000"/>
            </a:lnSpc>
            <a:spcBef>
              <a:spcPct val="0"/>
            </a:spcBef>
            <a:spcAft>
              <a:spcPct val="35000"/>
            </a:spcAft>
          </a:pPr>
          <a:r>
            <a:rPr lang="en-US" sz="2000" kern="1200" smtClean="0"/>
            <a:t>Use tool interactively</a:t>
          </a:r>
          <a:endParaRPr lang="en-GB" sz="2000" kern="1200"/>
        </a:p>
      </dsp:txBody>
      <dsp:txXfrm>
        <a:off x="3119088" y="531800"/>
        <a:ext cx="1991423" cy="1222010"/>
      </dsp:txXfrm>
    </dsp:sp>
    <dsp:sp modelId="{AB51808F-9737-434C-9CD6-FFDE911E944C}">
      <dsp:nvSpPr>
        <dsp:cNvPr id="0" name=""/>
        <dsp:cNvSpPr/>
      </dsp:nvSpPr>
      <dsp:spPr>
        <a:xfrm>
          <a:off x="3736882" y="1753810"/>
          <a:ext cx="2715577" cy="2715577"/>
        </a:xfrm>
        <a:prstGeom prst="ellipse">
          <a:avLst/>
        </a:prstGeom>
        <a:solidFill>
          <a:schemeClr val="accent1">
            <a:alpha val="50000"/>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tx1"/>
        </a:fontRef>
      </dsp:style>
      <dsp:txBody>
        <a:bodyPr spcFirstLastPara="0" vert="horz" wrap="square" lIns="0" tIns="0" rIns="0" bIns="0" numCol="1" spcCol="1270" anchor="ctr" anchorCtr="0">
          <a:noAutofit/>
        </a:bodyPr>
        <a:lstStyle/>
        <a:p>
          <a:pPr lvl="0" algn="ctr" defTabSz="889000" rtl="0">
            <a:lnSpc>
              <a:spcPct val="90000"/>
            </a:lnSpc>
            <a:spcBef>
              <a:spcPct val="0"/>
            </a:spcBef>
            <a:spcAft>
              <a:spcPct val="35000"/>
            </a:spcAft>
          </a:pPr>
          <a:r>
            <a:rPr lang="en-US" sz="2000" kern="1200" smtClean="0"/>
            <a:t>Interact with heterogeneous groups</a:t>
          </a:r>
          <a:endParaRPr lang="en-GB" sz="2000" kern="1200"/>
        </a:p>
      </dsp:txBody>
      <dsp:txXfrm>
        <a:off x="4567396" y="2455334"/>
        <a:ext cx="1629346" cy="1493567"/>
      </dsp:txXfrm>
    </dsp:sp>
    <dsp:sp modelId="{0FE10237-0089-4146-9DD3-8398954D5E2C}">
      <dsp:nvSpPr>
        <dsp:cNvPr id="0" name=""/>
        <dsp:cNvSpPr/>
      </dsp:nvSpPr>
      <dsp:spPr>
        <a:xfrm>
          <a:off x="1777140" y="1753810"/>
          <a:ext cx="2715577" cy="2715577"/>
        </a:xfrm>
        <a:prstGeom prst="ellipse">
          <a:avLst/>
        </a:prstGeom>
        <a:solidFill>
          <a:schemeClr val="accent1">
            <a:alpha val="50000"/>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tx1"/>
        </a:fontRef>
      </dsp:style>
      <dsp:txBody>
        <a:bodyPr spcFirstLastPara="0" vert="horz" wrap="square" lIns="0" tIns="0" rIns="0" bIns="0" numCol="1" spcCol="1270" anchor="ctr" anchorCtr="0">
          <a:noAutofit/>
        </a:bodyPr>
        <a:lstStyle/>
        <a:p>
          <a:pPr lvl="0" algn="ctr" defTabSz="889000" rtl="0">
            <a:lnSpc>
              <a:spcPct val="90000"/>
            </a:lnSpc>
            <a:spcBef>
              <a:spcPct val="0"/>
            </a:spcBef>
            <a:spcAft>
              <a:spcPct val="35000"/>
            </a:spcAft>
          </a:pPr>
          <a:r>
            <a:rPr lang="en-US" sz="2000" kern="1200" smtClean="0"/>
            <a:t>Act autonomously</a:t>
          </a:r>
          <a:endParaRPr lang="en-GB" sz="2000" kern="1200"/>
        </a:p>
      </dsp:txBody>
      <dsp:txXfrm>
        <a:off x="2032857" y="2455334"/>
        <a:ext cx="1629346" cy="1493567"/>
      </dsp:txXfrm>
    </dsp:sp>
  </dsp:spTree>
</dsp:drawing>
</file>

<file path=ppt/diagrams/layout1.xml><?xml version="1.0" encoding="utf-8"?>
<dgm:layoutDef xmlns:dgm="http://schemas.openxmlformats.org/drawingml/2006/diagram" xmlns:a="http://schemas.openxmlformats.org/drawingml/2006/main" uniqueId="urn:microsoft.com/office/officeart/2005/8/layout/venn1">
  <dgm:title val=""/>
  <dgm:desc val=""/>
  <dgm:catLst>
    <dgm:cat type="relationship" pri="28000"/>
    <dgm:cat type="convert" pri="19000"/>
  </dgm:catLst>
  <dgm:sampData useDef="1">
    <dgm:dataModel>
      <dgm:ptLst/>
      <dgm:bg/>
      <dgm:whole/>
    </dgm:dataModel>
  </dgm:sampData>
  <dgm:styleData useDef="1">
    <dgm:dataModel>
      <dgm:ptLst/>
      <dgm:bg/>
      <dgm:whole/>
    </dgm:dataModel>
  </dgm:styleData>
  <dgm:clrData>
    <dgm:dataModel>
      <dgm:ptLst>
        <dgm:pt modelId="0" type="doc"/>
        <dgm:pt modelId="1"/>
        <dgm:pt modelId="2"/>
        <dgm:pt modelId="3"/>
        <dgm:pt modelId="4"/>
      </dgm:ptLst>
      <dgm:cxnLst>
        <dgm:cxn modelId="7" srcId="0" destId="1" srcOrd="0" destOrd="0"/>
        <dgm:cxn modelId="8" srcId="0" destId="2" srcOrd="1" destOrd="0"/>
        <dgm:cxn modelId="9" srcId="0" destId="3" srcOrd="2" destOrd="0"/>
        <dgm:cxn modelId="10" srcId="0" destId="4" srcOrd="3" destOrd="0"/>
      </dgm:cxnLst>
      <dgm:bg/>
      <dgm:whole/>
    </dgm:dataModel>
  </dgm:clrData>
  <dgm:layoutNode name="compositeShape">
    <dgm:varLst>
      <dgm:chMax val="7"/>
      <dgm:dir/>
      <dgm:resizeHandles val="exact"/>
    </dgm:varLst>
    <dgm:choose name="Name0">
      <dgm:if name="Name1" axis="ch" ptType="node" func="cnt" op="equ" val="1">
        <dgm:alg type="composite">
          <dgm:param type="ar" val="1"/>
        </dgm:alg>
      </dgm:if>
      <dgm:if name="Name2" axis="ch" ptType="node" func="cnt" op="equ" val="2">
        <dgm:alg type="composite">
          <dgm:param type="ar" val="1.792"/>
        </dgm:alg>
      </dgm:if>
      <dgm:if name="Name3" axis="ch" ptType="node" func="cnt" op="equ" val="3">
        <dgm:alg type="composite">
          <dgm:param type="ar" val="1"/>
        </dgm:alg>
      </dgm:if>
      <dgm:if name="Name4" axis="ch" ptType="node" func="cnt" op="equ" val="4">
        <dgm:alg type="composite">
          <dgm:param type="ar" val="1"/>
        </dgm:alg>
      </dgm:if>
      <dgm:if name="Name5" axis="ch" ptType="node" func="cnt" op="equ" val="5">
        <dgm:alg type="composite">
          <dgm:param type="ar" val="1.4"/>
        </dgm:alg>
      </dgm:if>
      <dgm:if name="Name6" axis="ch" ptType="node" func="cnt" op="equ" val="6">
        <dgm:alg type="composite">
          <dgm:param type="ar" val="1.285"/>
        </dgm:alg>
      </dgm:if>
      <dgm:if name="Name7" axis="ch" ptType="node" func="cnt" op="equ" val="7">
        <dgm:alg type="composite">
          <dgm:param type="ar" val="1.359"/>
        </dgm:alg>
      </dgm:if>
      <dgm:else name="Name8">
        <dgm:alg type="composite">
          <dgm:param type="ar" val="1.359"/>
        </dgm:alg>
      </dgm:else>
    </dgm:choose>
    <dgm:shape xmlns:r="http://schemas.openxmlformats.org/officeDocument/2006/relationships" r:blip="">
      <dgm:adjLst/>
    </dgm:shape>
    <dgm:presOf/>
    <dgm:choose name="Name9">
      <dgm:if name="Name10" axis="ch" ptType="node" func="cnt" op="equ" val="1">
        <dgm:constrLst>
          <dgm:constr type="ctrX" for="ch" forName="circ1TxSh" refType="w" fact="0.5"/>
          <dgm:constr type="ctrY" for="ch" forName="circ1TxSh" refType="h" fact="0.5"/>
          <dgm:constr type="w" for="ch" forName="circ1TxSh" refType="w"/>
          <dgm:constr type="h" for="ch" forName="circ1TxSh" refType="h"/>
          <dgm:constr type="primFontSz" for="ch" ptType="node" op="equ"/>
        </dgm:constrLst>
      </dgm:if>
      <dgm:if name="Name11" axis="ch" ptType="node" func="cnt" op="equ" val="2">
        <dgm:constrLst>
          <dgm:constr type="ctrX" for="ch" forName="circ1" refType="w" fact="0.3"/>
          <dgm:constr type="ctrY" for="ch" forName="circ1" refType="h" fact="0.5"/>
          <dgm:constr type="w" for="ch" forName="circ1" refType="w" fact="0.555"/>
          <dgm:constr type="h" for="ch" forName="circ1" refType="h" fact="0.99456"/>
          <dgm:constr type="l" for="ch" forName="circ1Tx" refType="w" fact="0.1"/>
          <dgm:constr type="t" for="ch" forName="circ1Tx" refType="h" fact="0.12"/>
          <dgm:constr type="w" for="ch" forName="circ1Tx" refType="w" fact="0.32"/>
          <dgm:constr type="h" for="ch" forName="circ1Tx" refType="h" fact="0.76"/>
          <dgm:constr type="ctrX" for="ch" forName="circ2" refType="w" fact="0.7"/>
          <dgm:constr type="ctrY" for="ch" forName="circ2" refType="h" fact="0.5"/>
          <dgm:constr type="w" for="ch" forName="circ2" refType="w" fact="0.555"/>
          <dgm:constr type="h" for="ch" forName="circ2" refType="h" fact="0.99456"/>
          <dgm:constr type="l" for="ch" forName="circ2Tx" refType="w" fact="0.58"/>
          <dgm:constr type="t" for="ch" forName="circ2Tx" refType="h" fact="0.12"/>
          <dgm:constr type="w" for="ch" forName="circ2Tx" refType="w" fact="0.32"/>
          <dgm:constr type="h" for="ch" forName="circ2Tx" refType="h" fact="0.76"/>
          <dgm:constr type="primFontSz" for="ch" ptType="node" op="equ"/>
        </dgm:constrLst>
      </dgm:if>
      <dgm:if name="Name12" axis="ch" ptType="node" func="cnt" op="equ" val="3">
        <dgm:constrLst>
          <dgm:constr type="ctrX" for="ch" forName="circ1" refType="w" fact="0.5"/>
          <dgm:constr type="ctrY" for="ch" forName="circ1" refType="w" fact="0.25"/>
          <dgm:constr type="w" for="ch" forName="circ1" refType="w" fact="0.6"/>
          <dgm:constr type="h" for="ch" forName="circ1" refType="h" fact="0.6"/>
          <dgm:constr type="l" for="ch" forName="circ1Tx" refType="w" fact="0.28"/>
          <dgm:constr type="t" for="ch" forName="circ1Tx" refType="h" fact="0.055"/>
          <dgm:constr type="w" for="ch" forName="circ1Tx" refType="w" fact="0.44"/>
          <dgm:constr type="h" for="ch" forName="circ1Tx" refType="h" fact="0.27"/>
          <dgm:constr type="ctrX" for="ch" forName="circ2" refType="w" fact="0.7165"/>
          <dgm:constr type="ctrY" for="ch" forName="circ2" refType="w" fact="0.625"/>
          <dgm:constr type="w" for="ch" forName="circ2" refType="w" fact="0.6"/>
          <dgm:constr type="h" for="ch" forName="circ2" refType="h" fact="0.6"/>
          <dgm:constr type="l" for="ch" forName="circ2Tx" refType="w" fact="0.6"/>
          <dgm:constr type="t" for="ch" forName="circ2Tx" refType="h" fact="0.48"/>
          <dgm:constr type="w" for="ch" forName="circ2Tx" refType="w" fact="0.36"/>
          <dgm:constr type="h" for="ch" forName="circ2Tx" refType="h" fact="0.33"/>
          <dgm:constr type="ctrX" for="ch" forName="circ3" refType="w" fact="0.2835"/>
          <dgm:constr type="ctrY" for="ch" forName="circ3" refType="w" fact="0.625"/>
          <dgm:constr type="w" for="ch" forName="circ3" refType="w" fact="0.6"/>
          <dgm:constr type="h" for="ch" forName="circ3" refType="h" fact="0.6"/>
          <dgm:constr type="l" for="ch" forName="circ3Tx" refType="w" fact="0.04"/>
          <dgm:constr type="t" for="ch" forName="circ3Tx" refType="h" fact="0.48"/>
          <dgm:constr type="w" for="ch" forName="circ3Tx" refType="w" fact="0.36"/>
          <dgm:constr type="h" for="ch" forName="circ3Tx" refType="h" fact="0.33"/>
          <dgm:constr type="primFontSz" for="ch" ptType="node" op="equ"/>
        </dgm:constrLst>
      </dgm:if>
      <dgm:if name="Name13" axis="ch" ptType="node" func="cnt" op="equ" val="4">
        <dgm:constrLst>
          <dgm:constr type="ctrX" for="ch" forName="circ1" refType="w" fact="0.5"/>
          <dgm:constr type="ctrY" for="ch" forName="circ1" refType="w" fact="0.27"/>
          <dgm:constr type="w" for="ch" forName="circ1" refType="w" fact="0.52"/>
          <dgm:constr type="h" for="ch" forName="circ1" refType="h" fact="0.52"/>
          <dgm:constr type="l" for="ch" forName="circ1Tx" refType="w" fact="0.3"/>
          <dgm:constr type="t" for="ch" forName="circ1Tx" refType="h" fact="0.08"/>
          <dgm:constr type="w" for="ch" forName="circ1Tx" refType="w" fact="0.4"/>
          <dgm:constr type="h" for="ch" forName="circ1Tx" refType="h" fact="0.165"/>
          <dgm:constr type="ctrX" for="ch" forName="circ2" refType="w" fact="0.73"/>
          <dgm:constr type="ctrY" for="ch" forName="circ2" refType="w" fact="0.5"/>
          <dgm:constr type="w" for="ch" forName="circ2" refType="w" fact="0.52"/>
          <dgm:constr type="h" for="ch" forName="circ2" refType="h" fact="0.52"/>
          <dgm:constr type="r" for="ch" forName="circ2Tx" refType="w" fact="0.95"/>
          <dgm:constr type="t" for="ch" forName="circ2Tx" refType="h" fact="0.3"/>
          <dgm:constr type="w" for="ch" forName="circ2Tx" refType="w" fact="0.2"/>
          <dgm:constr type="h" for="ch" forName="circ2Tx" refType="h" fact="0.4"/>
          <dgm:constr type="ctrX" for="ch" forName="circ3" refType="w" fact="0.5"/>
          <dgm:constr type="ctrY" for="ch" forName="circ3" refType="w" fact="0.73"/>
          <dgm:constr type="w" for="ch" forName="circ3" refType="w" fact="0.52"/>
          <dgm:constr type="h" for="ch" forName="circ3" refType="h" fact="0.52"/>
          <dgm:constr type="l" for="ch" forName="circ3Tx" refType="w" fact="0.3"/>
          <dgm:constr type="b" for="ch" forName="circ3Tx" refType="h" fact="0.92"/>
          <dgm:constr type="w" for="ch" forName="circ3Tx" refType="w" fact="0.4"/>
          <dgm:constr type="h" for="ch" forName="circ3Tx" refType="h" fact="0.165"/>
          <dgm:constr type="ctrX" for="ch" forName="circ4" refType="w" fact="0.27"/>
          <dgm:constr type="ctrY" for="ch" forName="circ4" refType="h" fact="0.5"/>
          <dgm:constr type="w" for="ch" forName="circ4" refType="w" fact="0.52"/>
          <dgm:constr type="h" for="ch" forName="circ4" refType="h" fact="0.52"/>
          <dgm:constr type="l" for="ch" forName="circ4Tx" refType="w" fact="0.05"/>
          <dgm:constr type="t" for="ch" forName="circ4Tx" refType="h" fact="0.3"/>
          <dgm:constr type="w" for="ch" forName="circ4Tx" refType="w" fact="0.2"/>
          <dgm:constr type="h" for="ch" forName="circ4Tx" refType="h" fact="0.4"/>
          <dgm:constr type="primFontSz" for="ch" ptType="node" op="equ"/>
        </dgm:constrLst>
      </dgm:if>
      <dgm:if name="Name14" axis="ch" ptType="node" func="cnt" op="equ" val="5">
        <dgm:constrLst>
          <dgm:constr type="ctrX" for="ch" forName="circ1" refType="w" fact="0.5"/>
          <dgm:constr type="ctrY" for="ch" forName="circ1" refType="h" fact="0.46"/>
          <dgm:constr type="w" for="ch" forName="circ1" refType="w" fact="0.25"/>
          <dgm:constr type="h" for="ch" forName="circ1" refType="h" fact="0.35"/>
          <dgm:constr type="l" for="ch" forName="circ1Tx" refType="w" fact="0.355"/>
          <dgm:constr type="t" for="ch" forName="circ1Tx"/>
          <dgm:constr type="w" for="ch" forName="circ1Tx" refType="w" fact="0.29"/>
          <dgm:constr type="h" for="ch" forName="circ1Tx" refType="h" fact="0.235"/>
          <dgm:constr type="ctrX" for="ch" forName="circ2" refType="w" fact="0.5951"/>
          <dgm:constr type="ctrY" for="ch" forName="circ2" refType="h" fact="0.5567"/>
          <dgm:constr type="w" for="ch" forName="circ2" refType="w" fact="0.25"/>
          <dgm:constr type="h" for="ch" forName="circ2" refType="h" fact="0.35"/>
          <dgm:constr type="l" for="ch" forName="circ2Tx" refType="w" fact="0.74"/>
          <dgm:constr type="t" for="ch" forName="circ2Tx" refType="h" fact="0.31"/>
          <dgm:constr type="w" for="ch" forName="circ2Tx" refType="w" fact="0.26"/>
          <dgm:constr type="h" for="ch" forName="circ2Tx" refType="h" fact="0.255"/>
          <dgm:constr type="ctrX" for="ch" forName="circ3" refType="w" fact="0.5588"/>
          <dgm:constr type="ctrY" for="ch" forName="circ3" refType="h" fact="0.7133"/>
          <dgm:constr type="w" for="ch" forName="circ3" refType="w" fact="0.25"/>
          <dgm:constr type="h" for="ch" forName="circ3" refType="h" fact="0.35"/>
          <dgm:constr type="l" for="ch" forName="circ3Tx" refType="w" fact="0.7"/>
          <dgm:constr type="t" for="ch" forName="circ3Tx" refType="h" fact="0.745"/>
          <dgm:constr type="w" for="ch" forName="circ3Tx" refType="w" fact="0.26"/>
          <dgm:constr type="h" for="ch" forName="circ3Tx" refType="h" fact="0.255"/>
          <dgm:constr type="ctrX" for="ch" forName="circ4" refType="w" fact="0.4412"/>
          <dgm:constr type="ctrY" for="ch" forName="circ4" refType="h" fact="0.7133"/>
          <dgm:constr type="w" for="ch" forName="circ4" refType="w" fact="0.25"/>
          <dgm:constr type="h" for="ch" forName="circ4" refType="h" fact="0.35"/>
          <dgm:constr type="l" for="ch" forName="circ4Tx" refType="w" fact="0.04"/>
          <dgm:constr type="t" for="ch" forName="circ4Tx" refType="h" fact="0.745"/>
          <dgm:constr type="w" for="ch" forName="circ4Tx" refType="w" fact="0.26"/>
          <dgm:constr type="h" for="ch" forName="circ4Tx" refType="h" fact="0.255"/>
          <dgm:constr type="ctrX" for="ch" forName="circ5" refType="w" fact="0.4049"/>
          <dgm:constr type="ctrY" for="ch" forName="circ5" refType="h" fact="0.5567"/>
          <dgm:constr type="w" for="ch" forName="circ5" refType="w" fact="0.25"/>
          <dgm:constr type="h" for="ch" forName="circ5" refType="h" fact="0.35"/>
          <dgm:constr type="l" for="ch" forName="circ5Tx"/>
          <dgm:constr type="t" for="ch" forName="circ5Tx" refType="h" fact="0.31"/>
          <dgm:constr type="w" for="ch" forName="circ5Tx" refType="w" fact="0.26"/>
          <dgm:constr type="h" for="ch" forName="circ5Tx" refType="h" fact="0.255"/>
          <dgm:constr type="primFontSz" for="ch" ptType="node" op="equ"/>
        </dgm:constrLst>
      </dgm:if>
      <dgm:if name="Name15" axis="ch" ptType="node" func="cnt" op="equ" val="6">
        <dgm:constrLst>
          <dgm:constr type="ctrX" for="ch" forName="circ1" refType="w" fact="0.5"/>
          <dgm:constr type="ctrY" for="ch" forName="circ1" refType="h" fact="0.3844"/>
          <dgm:constr type="w" for="ch" forName="circ1" refType="w" fact="0.24"/>
          <dgm:constr type="h" for="ch" forName="circ1" refType="h" fact="0.3084"/>
          <dgm:constr type="l" for="ch" forName="circ1Tx" refType="w" fact="0.35"/>
          <dgm:constr type="t" for="ch" forName="circ1Tx"/>
          <dgm:constr type="w" for="ch" forName="circ1Tx" refType="w" fact="0.3"/>
          <dgm:constr type="h" for="ch" forName="circ1Tx" refType="h" fact="0.21"/>
          <dgm:constr type="ctrX" for="ch" forName="circ2" refType="w" fact="0.5779"/>
          <dgm:constr type="ctrY" for="ch" forName="circ2" refType="h" fact="0.4422"/>
          <dgm:constr type="w" for="ch" forName="circ2" refType="w" fact="0.24"/>
          <dgm:constr type="h" for="ch" forName="circ2" refType="h" fact="0.3084"/>
          <dgm:constr type="l" for="ch" forName="circ2Tx" refType="w" fact="0.7157"/>
          <dgm:constr type="t" for="ch" forName="circ2Tx" refType="h" fact="0.2"/>
          <dgm:constr type="w" for="ch" forName="circ2Tx" refType="w" fact="0.2843"/>
          <dgm:constr type="h" for="ch" forName="circ2Tx" refType="h" fact="0.23"/>
          <dgm:constr type="ctrX" for="ch" forName="circ3" refType="w" fact="0.5779"/>
          <dgm:constr type="ctrY" for="ch" forName="circ3" refType="h" fact="0.5578"/>
          <dgm:constr type="w" for="ch" forName="circ3" refType="w" fact="0.24"/>
          <dgm:constr type="h" for="ch" forName="circ3" refType="h" fact="0.3084"/>
          <dgm:constr type="l" for="ch" forName="circ3Tx" refType="w" fact="0.7157"/>
          <dgm:constr type="t" for="ch" forName="circ3Tx" refType="h" fact="0.543"/>
          <dgm:constr type="w" for="ch" forName="circ3Tx" refType="w" fact="0.2843"/>
          <dgm:constr type="h" for="ch" forName="circ3Tx" refType="h" fact="0.257"/>
          <dgm:constr type="ctrX" for="ch" forName="circ4" refType="w" fact="0.5"/>
          <dgm:constr type="ctrY" for="ch" forName="circ4" refType="h" fact="0.6157"/>
          <dgm:constr type="w" for="ch" forName="circ4" refType="w" fact="0.24"/>
          <dgm:constr type="h" for="ch" forName="circ4" refType="h" fact="0.3084"/>
          <dgm:constr type="l" for="ch" forName="circ4Tx" refType="w" fact="0.35"/>
          <dgm:constr type="t" for="ch" forName="circ4Tx" refType="h" fact="0.79"/>
          <dgm:constr type="w" for="ch" forName="circ4Tx" refType="w" fact="0.3"/>
          <dgm:constr type="h" for="ch" forName="circ4Tx" refType="h" fact="0.21"/>
          <dgm:constr type="ctrX" for="ch" forName="circ5" refType="w" fact="0.4221"/>
          <dgm:constr type="ctrY" for="ch" forName="circ5" refType="h" fact="0.5578"/>
          <dgm:constr type="w" for="ch" forName="circ5" refType="w" fact="0.24"/>
          <dgm:constr type="h" for="ch" forName="circ5" refType="h" fact="0.3084"/>
          <dgm:constr type="l" for="ch" forName="circ5Tx" refType="w" fact="0"/>
          <dgm:constr type="t" for="ch" forName="circ5Tx" refType="h" fact="0.543"/>
          <dgm:constr type="w" for="ch" forName="circ5Tx" refType="w" fact="0.2843"/>
          <dgm:constr type="h" for="ch" forName="circ5Tx" refType="h" fact="0.257"/>
          <dgm:constr type="ctrX" for="ch" forName="circ6" refType="w" fact="0.4221"/>
          <dgm:constr type="ctrY" for="ch" forName="circ6" refType="h" fact="0.4422"/>
          <dgm:constr type="w" for="ch" forName="circ6" refType="w" fact="0.24"/>
          <dgm:constr type="h" for="ch" forName="circ6" refType="h" fact="0.3084"/>
          <dgm:constr type="l" for="ch" forName="circ6Tx" refType="w" fact="0"/>
          <dgm:constr type="t" for="ch" forName="circ6Tx" refType="h" fact="0.2"/>
          <dgm:constr type="w" for="ch" forName="circ6Tx" refType="w" fact="0.2843"/>
          <dgm:constr type="h" for="ch" forName="circ6Tx" refType="h" fact="0.257"/>
          <dgm:constr type="primFontSz" for="ch" ptType="node" op="equ"/>
        </dgm:constrLst>
      </dgm:if>
      <dgm:else name="Name16">
        <dgm:constrLst>
          <dgm:constr type="ctrX" for="ch" forName="circ1" refType="w" fact="0.5"/>
          <dgm:constr type="ctrY" for="ch" forName="circ1" refType="h" fact="0.4177"/>
          <dgm:constr type="w" for="ch" forName="circ1" refType="w" fact="0.24"/>
          <dgm:constr type="h" for="ch" forName="circ1" refType="h" fact="0.3262"/>
          <dgm:constr type="l" for="ch" forName="circ1Tx" refType="w" fact="0.3625"/>
          <dgm:constr type="t" for="ch" forName="circ1Tx"/>
          <dgm:constr type="w" for="ch" forName="circ1Tx" refType="w" fact="0.275"/>
          <dgm:constr type="h" for="ch" forName="circ1Tx" refType="h" fact="0.2"/>
          <dgm:constr type="ctrX" for="ch" forName="circ2" refType="w" fact="0.5704"/>
          <dgm:constr type="ctrY" for="ch" forName="circ2" refType="h" fact="0.4637"/>
          <dgm:constr type="w" for="ch" forName="circ2" refType="w" fact="0.24"/>
          <dgm:constr type="h" for="ch" forName="circ2" refType="h" fact="0.3262"/>
          <dgm:constr type="l" for="ch" forName="circ2Tx" refType="w" fact="0.72"/>
          <dgm:constr type="t" for="ch" forName="circ2Tx" refType="h" fact="0.19"/>
          <dgm:constr type="w" for="ch" forName="circ2Tx" refType="w" fact="0.26"/>
          <dgm:constr type="h" for="ch" forName="circ2Tx" refType="h" fact="0.22"/>
          <dgm:constr type="ctrX" for="ch" forName="circ3" refType="w" fact="0.5877"/>
          <dgm:constr type="ctrY" for="ch" forName="circ3" refType="h" fact="0.5672"/>
          <dgm:constr type="w" for="ch" forName="circ3" refType="w" fact="0.24"/>
          <dgm:constr type="h" for="ch" forName="circ3" refType="h" fact="0.3262"/>
          <dgm:constr type="l" for="ch" forName="circ3Tx" refType="w" fact="0.745"/>
          <dgm:constr type="t" for="ch" forName="circ3Tx" refType="h" fact="0.47"/>
          <dgm:constr type="w" for="ch" forName="circ3Tx" refType="w" fact="0.255"/>
          <dgm:constr type="h" for="ch" forName="circ3Tx" refType="h" fact="0.235"/>
          <dgm:constr type="ctrX" for="ch" forName="circ4" refType="w" fact="0.539"/>
          <dgm:constr type="ctrY" for="ch" forName="circ4" refType="h" fact="0.6502"/>
          <dgm:constr type="w" for="ch" forName="circ4" refType="w" fact="0.24"/>
          <dgm:constr type="h" for="ch" forName="circ4" refType="h" fact="0.3262"/>
          <dgm:constr type="l" for="ch" forName="circ4Tx" refType="w" fact="0.635"/>
          <dgm:constr type="t" for="ch" forName="circ4Tx" refType="h" fact="0.785"/>
          <dgm:constr type="w" for="ch" forName="circ4Tx" refType="w" fact="0.275"/>
          <dgm:constr type="h" for="ch" forName="circ4Tx" refType="h" fact="0.215"/>
          <dgm:constr type="ctrX" for="ch" forName="circ5" refType="w" fact="0.461"/>
          <dgm:constr type="ctrY" for="ch" forName="circ5" refType="h" fact="0.6502"/>
          <dgm:constr type="w" for="ch" forName="circ5" refType="w" fact="0.24"/>
          <dgm:constr type="h" for="ch" forName="circ5" refType="h" fact="0.3262"/>
          <dgm:constr type="l" for="ch" forName="circ5Tx" refType="w" fact="0.09"/>
          <dgm:constr type="t" for="ch" forName="circ5Tx" refType="h" fact="0.785"/>
          <dgm:constr type="w" for="ch" forName="circ5Tx" refType="w" fact="0.275"/>
          <dgm:constr type="h" for="ch" forName="circ5Tx" refType="h" fact="0.215"/>
          <dgm:constr type="ctrX" for="ch" forName="circ6" refType="w" fact="0.4123"/>
          <dgm:constr type="ctrY" for="ch" forName="circ6" refType="h" fact="0.5672"/>
          <dgm:constr type="w" for="ch" forName="circ6" refType="w" fact="0.24"/>
          <dgm:constr type="h" for="ch" forName="circ6" refType="h" fact="0.3262"/>
          <dgm:constr type="l" for="ch" forName="circ6Tx"/>
          <dgm:constr type="t" for="ch" forName="circ6Tx" refType="h" fact="0.47"/>
          <dgm:constr type="w" for="ch" forName="circ6Tx" refType="w" fact="0.255"/>
          <dgm:constr type="h" for="ch" forName="circ6Tx" refType="h" fact="0.235"/>
          <dgm:constr type="ctrX" for="ch" forName="circ7" refType="w" fact="0.4296"/>
          <dgm:constr type="ctrY" for="ch" forName="circ7" refType="h" fact="0.4637"/>
          <dgm:constr type="w" for="ch" forName="circ7" refType="w" fact="0.24"/>
          <dgm:constr type="h" for="ch" forName="circ7" refType="h" fact="0.3262"/>
          <dgm:constr type="l" for="ch" forName="circ7Tx" refType="w" fact="0.02"/>
          <dgm:constr type="t" for="ch" forName="circ7Tx" refType="h" fact="0.19"/>
          <dgm:constr type="w" for="ch" forName="circ7Tx" refType="w" fact="0.26"/>
          <dgm:constr type="h" for="ch" forName="circ7Tx" refType="h" fact="0.22"/>
          <dgm:constr type="primFontSz" for="ch" ptType="node" op="equ"/>
        </dgm:constrLst>
      </dgm:else>
    </dgm:choose>
    <dgm:ruleLst/>
    <dgm:forEach name="Name17" axis="ch" ptType="node" cnt="1">
      <dgm:choose name="Name18">
        <dgm:if name="Name19" axis="root ch" ptType="all node" func="cnt" op="equ" val="1">
          <dgm:layoutNode name="circ1TxSh" styleLbl="vennNode1">
            <dgm:alg type="tx">
              <dgm:param type="txAnchorHorzCh" val="ctr"/>
              <dgm:param type="txAnchorVertCh" val="mid"/>
            </dgm:alg>
            <dgm:shape xmlns:r="http://schemas.openxmlformats.org/officeDocument/2006/relationships" type="ellipse" r:blip="">
              <dgm:adjLst/>
            </dgm:shape>
            <dgm:choose name="Name20">
              <dgm:if name="Name21" func="var" arg="dir" op="equ" val="norm">
                <dgm:choose name="Name22">
                  <dgm:if name="Name23" axis="root ch" ptType="all node" func="cnt" op="lte" val="4">
                    <dgm:presOf axis="desOrSelf" ptType="node"/>
                  </dgm:if>
                  <dgm:else name="Name24">
                    <dgm:presOf/>
                  </dgm:else>
                </dgm:choose>
              </dgm:if>
              <dgm:else name="Name25">
                <dgm:choose name="Name26">
                  <dgm:if name="Name27" axis="root ch" ptType="all node" func="cnt" op="equ" val="2">
                    <dgm:presOf axis="root ch desOrSelf" ptType="all node node" st="1 2 1" cnt="1 1 0"/>
                  </dgm:if>
                  <dgm:else name="Name28">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if>
        <dgm:else name="Name29">
          <dgm:layoutNode name="circ1" styleLbl="vennNode1">
            <dgm:alg type="sp"/>
            <dgm:shape xmlns:r="http://schemas.openxmlformats.org/officeDocument/2006/relationships" type="ellipse" r:blip="">
              <dgm:adjLst/>
            </dgm:shape>
            <dgm:choose name="Name30">
              <dgm:if name="Name31" func="var" arg="dir" op="equ" val="norm">
                <dgm:choose name="Name32">
                  <dgm:if name="Name33" axis="root ch" ptType="all node" func="cnt" op="lte" val="4">
                    <dgm:presOf axis="desOrSelf" ptType="node"/>
                  </dgm:if>
                  <dgm:else name="Name34">
                    <dgm:presOf/>
                  </dgm:else>
                </dgm:choose>
              </dgm:if>
              <dgm:else name="Name35">
                <dgm:choose name="Name36">
                  <dgm:if name="Name37" axis="root ch" ptType="all node" func="cnt" op="equ" val="2">
                    <dgm:presOf axis="root ch desOrSelf" ptType="all node node" st="1 2 1" cnt="1 1 0"/>
                  </dgm:if>
                  <dgm:else name="Name38">
                    <dgm:choose name="Name39">
                      <dgm:if name="Name40" axis="root ch" ptType="all node" func="cnt" op="lte" val="4">
                        <dgm:presOf axis="desOrSelf" ptType="node"/>
                      </dgm:if>
                      <dgm:else name="Name41">
                        <dgm:presOf/>
                      </dgm:else>
                    </dgm:choose>
                  </dgm:else>
                </dgm:choose>
              </dgm:else>
            </dgm:choose>
            <dgm:constrLst/>
            <dgm:ruleLst/>
          </dgm:layoutNode>
          <dgm:layoutNode name="circ1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42">
              <dgm:if name="Name43" func="var" arg="dir" op="equ" val="norm">
                <dgm:presOf axis="desOrSelf" ptType="node"/>
              </dgm:if>
              <dgm:else name="Name44">
                <dgm:choose name="Name45">
                  <dgm:if name="Name46" axis="root ch" ptType="all node" func="cnt" op="equ" val="2">
                    <dgm:presOf axis="root ch desOrSelf" ptType="all node node" st="1 2 1" cnt="1 1 0"/>
                  </dgm:if>
                  <dgm:else name="Name47">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else>
      </dgm:choose>
    </dgm:forEach>
    <dgm:forEach name="Name48" axis="ch" ptType="node" st="2" cnt="1">
      <dgm:layoutNode name="circ2" styleLbl="vennNode1">
        <dgm:alg type="sp"/>
        <dgm:shape xmlns:r="http://schemas.openxmlformats.org/officeDocument/2006/relationships" type="ellipse" r:blip="">
          <dgm:adjLst/>
        </dgm:shape>
        <dgm:choose name="Name49">
          <dgm:if name="Name50" func="var" arg="dir" op="equ" val="norm">
            <dgm:choose name="Name51">
              <dgm:if name="Name52" axis="root ch" ptType="all node" func="cnt" op="lte" val="4">
                <dgm:presOf axis="desOrSelf" ptType="node"/>
              </dgm:if>
              <dgm:else name="Name53">
                <dgm:presOf/>
              </dgm:else>
            </dgm:choose>
          </dgm:if>
          <dgm:else name="Name54">
            <dgm:choose name="Name55">
              <dgm:if name="Name56" axis="root ch" ptType="all node" func="cnt" op="equ" val="2">
                <dgm:presOf axis="root ch desOrSelf" ptType="all node node" st="1 1 1" cnt="1 1 0"/>
              </dgm:if>
              <dgm:if name="Name57" axis="root ch" ptType="all node" func="cnt" op="equ" val="3">
                <dgm:presOf axis="root ch desOrSelf" ptType="all node node" st="1 3 1" cnt="1 1 0"/>
              </dgm:if>
              <dgm:if name="Name58" axis="root ch" ptType="all node" func="cnt" op="equ" val="4">
                <dgm:presOf axis="root ch desOrSelf" ptType="all node node" st="1 4 1" cnt="1 1 0"/>
              </dgm:if>
              <dgm:else name="Name59">
                <dgm:presOf/>
              </dgm:else>
            </dgm:choose>
          </dgm:else>
        </dgm:choose>
        <dgm:constrLst/>
        <dgm:ruleLst/>
      </dgm:layoutNode>
      <dgm:layoutNode name="circ2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60">
          <dgm:if name="Name61" func="var" arg="dir" op="equ" val="norm">
            <dgm:presOf axis="desOrSelf" ptType="node"/>
          </dgm:if>
          <dgm:else name="Name62">
            <dgm:choose name="Name63">
              <dgm:if name="Name64" axis="root ch" ptType="all node" func="cnt" op="equ" val="2">
                <dgm:presOf axis="root ch desOrSelf" ptType="all node node" st="1 1 1" cnt="1 1 0"/>
              </dgm:if>
              <dgm:if name="Name65" axis="root ch" ptType="all node" func="cnt" op="equ" val="3">
                <dgm:presOf axis="root ch desOrSelf" ptType="all node node" st="1 3 1" cnt="1 1 0"/>
              </dgm:if>
              <dgm:if name="Name66" axis="root ch" ptType="all node" func="cnt" op="equ" val="4">
                <dgm:presOf axis="root ch desOrSelf" ptType="all node node" st="1 4 1" cnt="1 1 0"/>
              </dgm:if>
              <dgm:if name="Name67" axis="root ch" ptType="all node" func="cnt" op="equ" val="5">
                <dgm:presOf axis="root ch desOrSelf" ptType="all node node" st="1 5 1" cnt="1 1 0"/>
              </dgm:if>
              <dgm:if name="Name68" axis="root ch" ptType="all node" func="cnt" op="equ" val="6">
                <dgm:presOf axis="root ch desOrSelf" ptType="all node node" st="1 6 1" cnt="1 1 0"/>
              </dgm:if>
              <dgm:else name="Name69">
                <dgm:presOf axis="root ch desOrSelf" ptType="all node node" st="1 7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70" axis="ch" ptType="node" st="3" cnt="1">
      <dgm:layoutNode name="circ3" styleLbl="vennNode1">
        <dgm:alg type="sp"/>
        <dgm:shape xmlns:r="http://schemas.openxmlformats.org/officeDocument/2006/relationships" type="ellipse" r:blip="">
          <dgm:adjLst/>
        </dgm:shape>
        <dgm:choose name="Name71">
          <dgm:if name="Name72" func="var" arg="dir" op="equ" val="norm">
            <dgm:choose name="Name73">
              <dgm:if name="Name74" axis="root ch" ptType="all node" func="cnt" op="lte" val="4">
                <dgm:presOf axis="desOrSelf" ptType="node"/>
              </dgm:if>
              <dgm:else name="Name75">
                <dgm:presOf/>
              </dgm:else>
            </dgm:choose>
          </dgm:if>
          <dgm:else name="Name76">
            <dgm:choose name="Name77">
              <dgm:if name="Name78" axis="root ch" ptType="all node" func="cnt" op="equ" val="3">
                <dgm:presOf axis="root ch desOrSelf" ptType="all node node" st="1 2 1" cnt="1 1 0"/>
              </dgm:if>
              <dgm:if name="Name79" axis="root ch" ptType="all node" func="cnt" op="equ" val="4">
                <dgm:presOf axis="root ch desOrSelf" ptType="all node node" st="1 3 1" cnt="1 1 0"/>
              </dgm:if>
              <dgm:else name="Name80">
                <dgm:presOf/>
              </dgm:else>
            </dgm:choose>
          </dgm:else>
        </dgm:choose>
        <dgm:constrLst/>
        <dgm:ruleLst/>
      </dgm:layoutNode>
      <dgm:layoutNode name="circ3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81">
          <dgm:if name="Name82" func="var" arg="dir" op="equ" val="norm">
            <dgm:presOf axis="desOrSelf" ptType="node"/>
          </dgm:if>
          <dgm:else name="Name83">
            <dgm:choose name="Name84">
              <dgm:if name="Name85" axis="root ch" ptType="all node" func="cnt" op="equ" val="3">
                <dgm:presOf axis="root ch desOrSelf" ptType="all node node" st="1 2 1" cnt="1 1 0"/>
              </dgm:if>
              <dgm:if name="Name86" axis="root ch" ptType="all node" func="cnt" op="equ" val="4">
                <dgm:presOf axis="root ch desOrSelf" ptType="all node node" st="1 3 1" cnt="1 1 0"/>
              </dgm:if>
              <dgm:if name="Name87" axis="root ch" ptType="all node" func="cnt" op="equ" val="5">
                <dgm:presOf axis="root ch desOrSelf" ptType="all node node" st="1 4 1" cnt="1 1 0"/>
              </dgm:if>
              <dgm:if name="Name88" axis="root ch" ptType="all node" func="cnt" op="equ" val="6">
                <dgm:presOf axis="root ch desOrSelf" ptType="all node node" st="1 5 1" cnt="1 1 0"/>
              </dgm:if>
              <dgm:else name="Name89">
                <dgm:presOf axis="root ch desOrSelf" ptType="all node node" st="1 6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90" axis="ch" ptType="node" st="4" cnt="1">
      <dgm:layoutNode name="circ4" styleLbl="vennNode1">
        <dgm:alg type="sp"/>
        <dgm:shape xmlns:r="http://schemas.openxmlformats.org/officeDocument/2006/relationships" type="ellipse" r:blip="">
          <dgm:adjLst/>
        </dgm:shape>
        <dgm:choose name="Name91">
          <dgm:if name="Name92" func="var" arg="dir" op="equ" val="norm">
            <dgm:choose name="Name93">
              <dgm:if name="Name94" axis="root ch" ptType="all node" func="cnt" op="lte" val="4">
                <dgm:presOf axis="desOrSelf" ptType="node"/>
              </dgm:if>
              <dgm:else name="Name95">
                <dgm:presOf/>
              </dgm:else>
            </dgm:choose>
          </dgm:if>
          <dgm:else name="Name96">
            <dgm:choose name="Name97">
              <dgm:if name="Name98" axis="root ch" ptType="all node" func="cnt" op="equ" val="4">
                <dgm:presOf axis="root ch desOrSelf" ptType="all node node" st="1 2 1" cnt="1 1 0"/>
              </dgm:if>
              <dgm:else name="Name99">
                <dgm:presOf/>
              </dgm:else>
            </dgm:choose>
          </dgm:else>
        </dgm:choose>
        <dgm:constrLst/>
        <dgm:ruleLst/>
      </dgm:layoutNode>
      <dgm:layoutNode name="circ4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0">
          <dgm:if name="Name101" func="var" arg="dir" op="equ" val="norm">
            <dgm:presOf axis="desOrSelf" ptType="node"/>
          </dgm:if>
          <dgm:else name="Name102">
            <dgm:choose name="Name103">
              <dgm:if name="Name104" axis="root ch" ptType="all node" func="cnt" op="equ" val="4">
                <dgm:presOf axis="root ch desOrSelf" ptType="all node node" st="1 2 1" cnt="1 1 0"/>
              </dgm:if>
              <dgm:if name="Name105" axis="root ch" ptType="all node" func="cnt" op="equ" val="5">
                <dgm:presOf axis="root ch desOrSelf" ptType="all node node" st="1 3 1" cnt="1 1 0"/>
              </dgm:if>
              <dgm:if name="Name106" axis="root ch" ptType="all node" func="cnt" op="equ" val="6">
                <dgm:presOf axis="root ch desOrSelf" ptType="all node node" st="1 4 1" cnt="1 1 0"/>
              </dgm:if>
              <dgm:else name="Name107">
                <dgm:presOf axis="root ch desOrSelf" ptType="all node node" st="1 5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08" axis="ch" ptType="node" st="5" cnt="1">
      <dgm:layoutNode name="circ5" styleLbl="vennNode1">
        <dgm:alg type="sp"/>
        <dgm:shape xmlns:r="http://schemas.openxmlformats.org/officeDocument/2006/relationships" type="ellipse" r:blip="">
          <dgm:adjLst/>
        </dgm:shape>
        <dgm:presOf/>
        <dgm:constrLst/>
        <dgm:ruleLst/>
      </dgm:layoutNode>
      <dgm:layoutNode name="circ5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9">
          <dgm:if name="Name110" func="var" arg="dir" op="equ" val="norm">
            <dgm:presOf axis="desOrSelf" ptType="node"/>
          </dgm:if>
          <dgm:else name="Name111">
            <dgm:choose name="Name112">
              <dgm:if name="Name113" axis="root ch" ptType="all node" func="cnt" op="equ" val="5">
                <dgm:presOf axis="root ch desOrSelf" ptType="all node node" st="1 2 1" cnt="1 1 0"/>
              </dgm:if>
              <dgm:if name="Name114" axis="root ch" ptType="all node" func="cnt" op="equ" val="6">
                <dgm:presOf axis="root ch desOrSelf" ptType="all node node" st="1 3 1" cnt="1 1 0"/>
              </dgm:if>
              <dgm:else name="Name115">
                <dgm:presOf axis="root ch desOrSelf" ptType="all node node" st="1 4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16" axis="ch" ptType="node" st="6" cnt="1">
      <dgm:layoutNode name="circ6" styleLbl="vennNode1">
        <dgm:alg type="sp"/>
        <dgm:shape xmlns:r="http://schemas.openxmlformats.org/officeDocument/2006/relationships" type="ellipse" r:blip="">
          <dgm:adjLst/>
        </dgm:shape>
        <dgm:presOf/>
        <dgm:constrLst/>
        <dgm:ruleLst/>
      </dgm:layoutNode>
      <dgm:layoutNode name="circ6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17">
          <dgm:if name="Name118" func="var" arg="dir" op="equ" val="norm">
            <dgm:presOf axis="desOrSelf" ptType="node"/>
          </dgm:if>
          <dgm:else name="Name119">
            <dgm:choose name="Name120">
              <dgm:if name="Name121" axis="root ch" ptType="all node" func="cnt" op="equ" val="6">
                <dgm:presOf axis="root ch desOrSelf" ptType="all node node" st="1 2 1" cnt="1 1 0"/>
              </dgm:if>
              <dgm:else name="Name122">
                <dgm:presOf axis="root ch desOrSelf" ptType="all node node" st="1 3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23" axis="ch" ptType="node" st="7" cnt="1">
      <dgm:layoutNode name="circ7" styleLbl="vennNode1">
        <dgm:alg type="sp"/>
        <dgm:shape xmlns:r="http://schemas.openxmlformats.org/officeDocument/2006/relationships" type="ellipse" r:blip="">
          <dgm:adjLst/>
        </dgm:shape>
        <dgm:presOf/>
        <dgm:constrLst/>
        <dgm:ruleLst/>
      </dgm:layoutNode>
      <dgm:layoutNode name="circ7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24">
          <dgm:if name="Name125" func="var" arg="dir" op="equ" val="norm">
            <dgm:presOf axis="desOrSelf" ptType="node"/>
          </dgm:if>
          <dgm:else name="Name126">
            <dgm:presOf axis="root ch desOrSelf" ptType="all node node" st="1 2 1" cnt="1 1 0"/>
          </dgm:else>
        </dgm:choose>
        <dgm:constrLst>
          <dgm:constr type="tMarg"/>
          <dgm:constr type="bMarg"/>
          <dgm:constr type="lMarg"/>
          <dgm:constr type="rMarg"/>
          <dgm:constr type="primFontSz" val="65"/>
        </dgm:constrLst>
        <dgm:ruleLst>
          <dgm:rule type="primFontSz" val="5" fact="NaN" max="NaN"/>
        </dgm:ruleLst>
      </dgm:layoutNod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4/8/2020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4/8/2020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4/8/2020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4/8/2020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4/8/2020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D8BD707-D9CF-40AE-B4C6-C98DA3205C09}" type="datetimeFigureOut">
              <a:rPr lang="en-US" smtClean="0"/>
              <a:pPr/>
              <a:t>4/8/2020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D8BD707-D9CF-40AE-B4C6-C98DA3205C09}" type="datetimeFigureOut">
              <a:rPr lang="en-US" smtClean="0"/>
              <a:pPr/>
              <a:t>4/8/2020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D8BD707-D9CF-40AE-B4C6-C98DA3205C09}" type="datetimeFigureOut">
              <a:rPr lang="en-US" smtClean="0"/>
              <a:pPr/>
              <a:t>4/8/2020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4/8/2020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4/8/2020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4/8/2020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4/8/2020</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219200"/>
            <a:ext cx="7772400" cy="1981199"/>
          </a:xfrm>
        </p:spPr>
        <p:txBody>
          <a:bodyPr>
            <a:normAutofit fontScale="90000"/>
          </a:bodyPr>
          <a:lstStyle/>
          <a:p>
            <a:pPr marL="457200" indent="457200">
              <a:lnSpc>
                <a:spcPct val="115000"/>
              </a:lnSpc>
              <a:spcAft>
                <a:spcPts val="1000"/>
              </a:spcAft>
            </a:pPr>
            <a:r>
              <a:rPr lang="en-US" b="1" dirty="0" smtClean="0">
                <a:latin typeface="Times New Roman"/>
                <a:ea typeface="Calibri"/>
                <a:cs typeface="Arial"/>
              </a:rPr>
              <a:t/>
            </a:r>
            <a:br>
              <a:rPr lang="en-US" b="1" dirty="0" smtClean="0">
                <a:latin typeface="Times New Roman"/>
                <a:ea typeface="Calibri"/>
                <a:cs typeface="Arial"/>
              </a:rPr>
            </a:br>
            <a:r>
              <a:rPr lang="en-US" b="1" dirty="0" smtClean="0">
                <a:latin typeface="Times New Roman"/>
                <a:ea typeface="Calibri"/>
                <a:cs typeface="Arial"/>
              </a:rPr>
              <a:t>Non Formal Learners Needs </a:t>
            </a:r>
            <a:r>
              <a:rPr lang="en-US" b="1" dirty="0">
                <a:latin typeface="Times New Roman"/>
                <a:ea typeface="Calibri"/>
                <a:cs typeface="Arial"/>
              </a:rPr>
              <a:t>and </a:t>
            </a:r>
            <a:r>
              <a:rPr lang="en-US" b="1" dirty="0" smtClean="0">
                <a:latin typeface="Times New Roman"/>
                <a:ea typeface="Calibri"/>
                <a:cs typeface="Arial"/>
              </a:rPr>
              <a:t>Role </a:t>
            </a:r>
            <a:r>
              <a:rPr lang="en-US" b="1" dirty="0">
                <a:latin typeface="Times New Roman"/>
                <a:ea typeface="Calibri"/>
                <a:cs typeface="Arial"/>
              </a:rPr>
              <a:t>in NFE process</a:t>
            </a:r>
            <a:r>
              <a:rPr lang="en-GB" sz="3600" dirty="0">
                <a:ea typeface="Calibri"/>
                <a:cs typeface="Arial"/>
              </a:rPr>
              <a:t/>
            </a:r>
            <a:br>
              <a:rPr lang="en-GB" sz="3600" dirty="0">
                <a:ea typeface="Calibri"/>
                <a:cs typeface="Arial"/>
              </a:rPr>
            </a:br>
            <a:endParaRPr lang="en-GB" dirty="0"/>
          </a:p>
        </p:txBody>
      </p:sp>
    </p:spTree>
    <p:extLst>
      <p:ext uri="{BB962C8B-B14F-4D97-AF65-F5344CB8AC3E}">
        <p14:creationId xmlns="" xmlns:p14="http://schemas.microsoft.com/office/powerpoint/2010/main" val="16993630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GB" sz="4000" dirty="0">
                <a:solidFill>
                  <a:prstClr val="black"/>
                </a:solidFill>
                <a:latin typeface="Times New Roman" pitchFamily="18" charset="0"/>
                <a:cs typeface="Times New Roman" pitchFamily="18" charset="0"/>
              </a:rPr>
              <a:t>Identifying the Needs of the </a:t>
            </a:r>
            <a:r>
              <a:rPr lang="en-GB" sz="4000" dirty="0" smtClean="0">
                <a:solidFill>
                  <a:prstClr val="black"/>
                </a:solidFill>
                <a:latin typeface="Times New Roman" pitchFamily="18" charset="0"/>
                <a:cs typeface="Times New Roman" pitchFamily="18" charset="0"/>
              </a:rPr>
              <a:t>NF Learners</a:t>
            </a:r>
            <a:endParaRPr lang="en-GB" dirty="0"/>
          </a:p>
        </p:txBody>
      </p:sp>
      <p:sp>
        <p:nvSpPr>
          <p:cNvPr id="3" name="Content Placeholder 2"/>
          <p:cNvSpPr>
            <a:spLocks noGrp="1"/>
          </p:cNvSpPr>
          <p:nvPr>
            <p:ph idx="1"/>
          </p:nvPr>
        </p:nvSpPr>
        <p:spPr>
          <a:xfrm>
            <a:off x="457200" y="1447800"/>
            <a:ext cx="8229600" cy="4678363"/>
          </a:xfrm>
        </p:spPr>
        <p:txBody>
          <a:bodyPr/>
          <a:lstStyle/>
          <a:p>
            <a:r>
              <a:rPr lang="en-US" b="1" dirty="0">
                <a:latin typeface="Times New Roman"/>
                <a:ea typeface="Calibri"/>
              </a:rPr>
              <a:t>Ranking Exercises: </a:t>
            </a:r>
            <a:r>
              <a:rPr lang="en-US" dirty="0">
                <a:latin typeface="Times New Roman"/>
                <a:ea typeface="Calibri"/>
              </a:rPr>
              <a:t>Preference ranking: the participants make a list of their needs or problems on a piece of paper (in writing or using drawings) then put them into categories. Each participant </a:t>
            </a:r>
            <a:r>
              <a:rPr lang="en-US" dirty="0" smtClean="0">
                <a:latin typeface="Times New Roman"/>
                <a:ea typeface="Calibri"/>
              </a:rPr>
              <a:t>prioritizes </a:t>
            </a:r>
            <a:r>
              <a:rPr lang="en-US" dirty="0">
                <a:latin typeface="Times New Roman"/>
                <a:ea typeface="Calibri"/>
              </a:rPr>
              <a:t>her/his needs or problems and the different rankings are placed on a table or on the ground. Other participants give their rankings by placing chips at appropriate places on the table</a:t>
            </a:r>
            <a:endParaRPr lang="en-GB" dirty="0"/>
          </a:p>
        </p:txBody>
      </p:sp>
    </p:spTree>
    <p:extLst>
      <p:ext uri="{BB962C8B-B14F-4D97-AF65-F5344CB8AC3E}">
        <p14:creationId xmlns="" xmlns:p14="http://schemas.microsoft.com/office/powerpoint/2010/main" val="168261458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a:latin typeface="Times New Roman" pitchFamily="18" charset="0"/>
                <a:cs typeface="Times New Roman" pitchFamily="18" charset="0"/>
              </a:rPr>
              <a:t>Role of NF Learners</a:t>
            </a:r>
          </a:p>
        </p:txBody>
      </p:sp>
      <p:sp>
        <p:nvSpPr>
          <p:cNvPr id="3" name="Content Placeholder 2"/>
          <p:cNvSpPr>
            <a:spLocks noGrp="1"/>
          </p:cNvSpPr>
          <p:nvPr>
            <p:ph idx="1"/>
          </p:nvPr>
        </p:nvSpPr>
        <p:spPr>
          <a:xfrm>
            <a:off x="457200" y="1600200"/>
            <a:ext cx="8229600" cy="4876800"/>
          </a:xfrm>
        </p:spPr>
        <p:txBody>
          <a:bodyPr>
            <a:normAutofit fontScale="77500" lnSpcReduction="20000"/>
          </a:bodyPr>
          <a:lstStyle/>
          <a:p>
            <a:pPr marL="0" indent="0">
              <a:buNone/>
            </a:pPr>
            <a:r>
              <a:rPr lang="en-GB" dirty="0" smtClean="0">
                <a:latin typeface="Times New Roman" pitchFamily="18" charset="0"/>
                <a:cs typeface="Times New Roman" pitchFamily="18" charset="0"/>
              </a:rPr>
              <a:t>One </a:t>
            </a:r>
            <a:r>
              <a:rPr lang="en-GB" dirty="0">
                <a:latin typeface="Times New Roman" pitchFamily="18" charset="0"/>
                <a:cs typeface="Times New Roman" pitchFamily="18" charset="0"/>
              </a:rPr>
              <a:t>of the major </a:t>
            </a:r>
            <a:r>
              <a:rPr lang="en-GB" dirty="0" smtClean="0">
                <a:latin typeface="Times New Roman" pitchFamily="18" charset="0"/>
                <a:cs typeface="Times New Roman" pitchFamily="18" charset="0"/>
              </a:rPr>
              <a:t>role </a:t>
            </a:r>
            <a:r>
              <a:rPr lang="en-GB" dirty="0">
                <a:latin typeface="Times New Roman" pitchFamily="18" charset="0"/>
                <a:cs typeface="Times New Roman" pitchFamily="18" charset="0"/>
              </a:rPr>
              <a:t>of non-formal </a:t>
            </a:r>
            <a:r>
              <a:rPr lang="en-GB" dirty="0" smtClean="0">
                <a:latin typeface="Times New Roman" pitchFamily="18" charset="0"/>
                <a:cs typeface="Times New Roman" pitchFamily="18" charset="0"/>
              </a:rPr>
              <a:t>learners </a:t>
            </a:r>
            <a:r>
              <a:rPr lang="en-GB" dirty="0">
                <a:latin typeface="Times New Roman" pitchFamily="18" charset="0"/>
                <a:cs typeface="Times New Roman" pitchFamily="18" charset="0"/>
              </a:rPr>
              <a:t>is that it stimulates the learners to use more than one of the learning styles. By </a:t>
            </a:r>
            <a:r>
              <a:rPr lang="en-GB" dirty="0" smtClean="0">
                <a:latin typeface="Times New Roman" pitchFamily="18" charset="0"/>
                <a:cs typeface="Times New Roman" pitchFamily="18" charset="0"/>
              </a:rPr>
              <a:t>doing </a:t>
            </a:r>
            <a:r>
              <a:rPr lang="en-GB" dirty="0">
                <a:latin typeface="Times New Roman" pitchFamily="18" charset="0"/>
                <a:cs typeface="Times New Roman" pitchFamily="18" charset="0"/>
              </a:rPr>
              <a:t>this, non-formal education provides two important benefits </a:t>
            </a:r>
            <a:r>
              <a:rPr lang="en-GB" dirty="0" smtClean="0">
                <a:latin typeface="Times New Roman" pitchFamily="18" charset="0"/>
                <a:cs typeface="Times New Roman" pitchFamily="18" charset="0"/>
              </a:rPr>
              <a:t>over </a:t>
            </a:r>
            <a:r>
              <a:rPr lang="en-GB" dirty="0">
                <a:latin typeface="Times New Roman" pitchFamily="18" charset="0"/>
                <a:cs typeface="Times New Roman" pitchFamily="18" charset="0"/>
              </a:rPr>
              <a:t>the formal education. </a:t>
            </a:r>
          </a:p>
          <a:p>
            <a:r>
              <a:rPr lang="en-GB" dirty="0">
                <a:latin typeface="Times New Roman" pitchFamily="18" charset="0"/>
                <a:cs typeface="Times New Roman" pitchFamily="18" charset="0"/>
              </a:rPr>
              <a:t>First, each participant gets to learn by using their preferred learning style. Just think of the agony of a person preferring hands-on </a:t>
            </a:r>
            <a:r>
              <a:rPr lang="en-GB" dirty="0" smtClean="0">
                <a:latin typeface="Times New Roman" pitchFamily="18" charset="0"/>
                <a:cs typeface="Times New Roman" pitchFamily="18" charset="0"/>
              </a:rPr>
              <a:t>learning</a:t>
            </a:r>
            <a:r>
              <a:rPr lang="en-GB" dirty="0">
                <a:latin typeface="Times New Roman" pitchFamily="18" charset="0"/>
                <a:cs typeface="Times New Roman" pitchFamily="18" charset="0"/>
              </a:rPr>
              <a:t>, sitting in a theoretical lecture (or the other way around). </a:t>
            </a:r>
            <a:r>
              <a:rPr lang="en-GB" dirty="0" smtClean="0">
                <a:latin typeface="Times New Roman" pitchFamily="18" charset="0"/>
                <a:cs typeface="Times New Roman" pitchFamily="18" charset="0"/>
              </a:rPr>
              <a:t>By </a:t>
            </a:r>
            <a:r>
              <a:rPr lang="en-GB" dirty="0">
                <a:latin typeface="Times New Roman" pitchFamily="18" charset="0"/>
                <a:cs typeface="Times New Roman" pitchFamily="18" charset="0"/>
              </a:rPr>
              <a:t>addressing all of the learning styles, non-formal education can </a:t>
            </a:r>
            <a:r>
              <a:rPr lang="en-GB" dirty="0" smtClean="0">
                <a:latin typeface="Times New Roman" pitchFamily="18" charset="0"/>
                <a:cs typeface="Times New Roman" pitchFamily="18" charset="0"/>
              </a:rPr>
              <a:t>keep </a:t>
            </a:r>
            <a:r>
              <a:rPr lang="en-GB" dirty="0">
                <a:latin typeface="Times New Roman" pitchFamily="18" charset="0"/>
                <a:cs typeface="Times New Roman" pitchFamily="18" charset="0"/>
              </a:rPr>
              <a:t>more people interested and motivated than by just using one </a:t>
            </a:r>
            <a:r>
              <a:rPr lang="en-GB" dirty="0" smtClean="0">
                <a:latin typeface="Times New Roman" pitchFamily="18" charset="0"/>
                <a:cs typeface="Times New Roman" pitchFamily="18" charset="0"/>
              </a:rPr>
              <a:t>of </a:t>
            </a:r>
            <a:r>
              <a:rPr lang="en-GB" dirty="0">
                <a:latin typeface="Times New Roman" pitchFamily="18" charset="0"/>
                <a:cs typeface="Times New Roman" pitchFamily="18" charset="0"/>
              </a:rPr>
              <a:t>the styles. </a:t>
            </a:r>
          </a:p>
          <a:p>
            <a:r>
              <a:rPr lang="en-GB" dirty="0">
                <a:latin typeface="Times New Roman" pitchFamily="18" charset="0"/>
                <a:cs typeface="Times New Roman" pitchFamily="18" charset="0"/>
              </a:rPr>
              <a:t>Secondly, the learning of every participant is enhanced by them using all of the learning styles. If </a:t>
            </a:r>
            <a:r>
              <a:rPr lang="en-GB" dirty="0" smtClean="0">
                <a:latin typeface="Times New Roman" pitchFamily="18" charset="0"/>
                <a:cs typeface="Times New Roman" pitchFamily="18" charset="0"/>
              </a:rPr>
              <a:t>we prefer </a:t>
            </a:r>
            <a:r>
              <a:rPr lang="en-GB" dirty="0">
                <a:latin typeface="Times New Roman" pitchFamily="18" charset="0"/>
                <a:cs typeface="Times New Roman" pitchFamily="18" charset="0"/>
              </a:rPr>
              <a:t>learning by putting theories into practise, w</a:t>
            </a:r>
            <a:r>
              <a:rPr lang="en-GB" dirty="0" smtClean="0">
                <a:latin typeface="Times New Roman" pitchFamily="18" charset="0"/>
                <a:cs typeface="Times New Roman" pitchFamily="18" charset="0"/>
              </a:rPr>
              <a:t>e </a:t>
            </a:r>
            <a:r>
              <a:rPr lang="en-GB" dirty="0">
                <a:latin typeface="Times New Roman" pitchFamily="18" charset="0"/>
                <a:cs typeface="Times New Roman" pitchFamily="18" charset="0"/>
              </a:rPr>
              <a:t>will learn more if </a:t>
            </a:r>
            <a:r>
              <a:rPr lang="en-GB" dirty="0" smtClean="0">
                <a:latin typeface="Times New Roman" pitchFamily="18" charset="0"/>
                <a:cs typeface="Times New Roman" pitchFamily="18" charset="0"/>
              </a:rPr>
              <a:t>we </a:t>
            </a:r>
            <a:r>
              <a:rPr lang="en-GB" dirty="0">
                <a:latin typeface="Times New Roman" pitchFamily="18" charset="0"/>
                <a:cs typeface="Times New Roman" pitchFamily="18" charset="0"/>
              </a:rPr>
              <a:t>every now and then </a:t>
            </a:r>
            <a:r>
              <a:rPr lang="en-GB" dirty="0" smtClean="0">
                <a:latin typeface="Times New Roman" pitchFamily="18" charset="0"/>
                <a:cs typeface="Times New Roman" pitchFamily="18" charset="0"/>
              </a:rPr>
              <a:t>stop</a:t>
            </a:r>
            <a:r>
              <a:rPr lang="en-GB" dirty="0">
                <a:latin typeface="Times New Roman" pitchFamily="18" charset="0"/>
                <a:cs typeface="Times New Roman" pitchFamily="18" charset="0"/>
              </a:rPr>
              <a:t>, watch and observe what is going on.</a:t>
            </a:r>
          </a:p>
        </p:txBody>
      </p:sp>
    </p:spTree>
    <p:extLst>
      <p:ext uri="{BB962C8B-B14F-4D97-AF65-F5344CB8AC3E}">
        <p14:creationId xmlns="" xmlns:p14="http://schemas.microsoft.com/office/powerpoint/2010/main" val="256210175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GB" dirty="0">
                <a:latin typeface="Times New Roman" pitchFamily="18" charset="0"/>
                <a:cs typeface="Times New Roman" pitchFamily="18" charset="0"/>
              </a:rPr>
              <a:t>Role of NF Learners Key Competencies</a:t>
            </a:r>
          </a:p>
        </p:txBody>
      </p:sp>
      <p:graphicFrame>
        <p:nvGraphicFramePr>
          <p:cNvPr id="4" name="Content Placeholder 3"/>
          <p:cNvGraphicFramePr>
            <a:graphicFrameLocks noGrp="1"/>
          </p:cNvGraphicFramePr>
          <p:nvPr>
            <p:ph idx="1"/>
            <p:extLst>
              <p:ext uri="{D42A27DB-BD31-4B8C-83A1-F6EECF244321}">
                <p14:modId xmlns="" xmlns:p14="http://schemas.microsoft.com/office/powerpoint/2010/main" val="1436179992"/>
              </p:ext>
            </p:extLst>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 xmlns:p14="http://schemas.microsoft.com/office/powerpoint/2010/main" val="384589319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GB" sz="4000" dirty="0">
                <a:solidFill>
                  <a:prstClr val="black"/>
                </a:solidFill>
                <a:latin typeface="Times New Roman" pitchFamily="18" charset="0"/>
                <a:cs typeface="Times New Roman" pitchFamily="18" charset="0"/>
              </a:rPr>
              <a:t>Role of NF Learners Key Competencies</a:t>
            </a:r>
            <a:endParaRPr lang="en-GB" dirty="0"/>
          </a:p>
        </p:txBody>
      </p:sp>
      <p:sp>
        <p:nvSpPr>
          <p:cNvPr id="3" name="Content Placeholder 2"/>
          <p:cNvSpPr>
            <a:spLocks noGrp="1"/>
          </p:cNvSpPr>
          <p:nvPr>
            <p:ph idx="1"/>
          </p:nvPr>
        </p:nvSpPr>
        <p:spPr/>
        <p:txBody>
          <a:bodyPr>
            <a:normAutofit fontScale="77500" lnSpcReduction="20000"/>
          </a:bodyPr>
          <a:lstStyle/>
          <a:p>
            <a:r>
              <a:rPr lang="en-GB" dirty="0">
                <a:latin typeface="Times New Roman" pitchFamily="18" charset="0"/>
                <a:cs typeface="Times New Roman" pitchFamily="18" charset="0"/>
              </a:rPr>
              <a:t>First, </a:t>
            </a:r>
            <a:r>
              <a:rPr lang="en-GB" dirty="0" smtClean="0">
                <a:latin typeface="Times New Roman" pitchFamily="18" charset="0"/>
                <a:cs typeface="Times New Roman" pitchFamily="18" charset="0"/>
              </a:rPr>
              <a:t>NF learner </a:t>
            </a:r>
            <a:r>
              <a:rPr lang="en-GB" dirty="0">
                <a:latin typeface="Times New Roman" pitchFamily="18" charset="0"/>
                <a:cs typeface="Times New Roman" pitchFamily="18" charset="0"/>
              </a:rPr>
              <a:t>need to be able to </a:t>
            </a:r>
            <a:r>
              <a:rPr lang="en-GB" dirty="0" smtClean="0">
                <a:latin typeface="Times New Roman" pitchFamily="18" charset="0"/>
                <a:cs typeface="Times New Roman" pitchFamily="18" charset="0"/>
              </a:rPr>
              <a:t>master </a:t>
            </a:r>
            <a:r>
              <a:rPr lang="en-GB" dirty="0">
                <a:latin typeface="Times New Roman" pitchFamily="18" charset="0"/>
                <a:cs typeface="Times New Roman" pitchFamily="18" charset="0"/>
              </a:rPr>
              <a:t>the use of tools interactively. This in short means </a:t>
            </a:r>
            <a:r>
              <a:rPr lang="en-GB" dirty="0" smtClean="0">
                <a:latin typeface="Times New Roman" pitchFamily="18" charset="0"/>
                <a:cs typeface="Times New Roman" pitchFamily="18" charset="0"/>
              </a:rPr>
              <a:t>being </a:t>
            </a:r>
            <a:r>
              <a:rPr lang="en-GB" dirty="0">
                <a:latin typeface="Times New Roman" pitchFamily="18" charset="0"/>
                <a:cs typeface="Times New Roman" pitchFamily="18" charset="0"/>
              </a:rPr>
              <a:t>able to use language (communication), symbols (mathematics) and technology, as well as knowledge and information interactively.</a:t>
            </a:r>
          </a:p>
          <a:p>
            <a:r>
              <a:rPr lang="en-GB" dirty="0">
                <a:latin typeface="Times New Roman" pitchFamily="18" charset="0"/>
                <a:cs typeface="Times New Roman" pitchFamily="18" charset="0"/>
              </a:rPr>
              <a:t>Secondly, NF </a:t>
            </a:r>
            <a:r>
              <a:rPr lang="en-GB" dirty="0" smtClean="0">
                <a:latin typeface="Times New Roman" pitchFamily="18" charset="0"/>
                <a:cs typeface="Times New Roman" pitchFamily="18" charset="0"/>
              </a:rPr>
              <a:t>learner </a:t>
            </a:r>
            <a:r>
              <a:rPr lang="en-GB" dirty="0">
                <a:latin typeface="Times New Roman" pitchFamily="18" charset="0"/>
                <a:cs typeface="Times New Roman" pitchFamily="18" charset="0"/>
              </a:rPr>
              <a:t>need to be able to interact well with heterogeneous </a:t>
            </a:r>
            <a:r>
              <a:rPr lang="en-GB" dirty="0" smtClean="0">
                <a:latin typeface="Times New Roman" pitchFamily="18" charset="0"/>
                <a:cs typeface="Times New Roman" pitchFamily="18" charset="0"/>
              </a:rPr>
              <a:t>groups</a:t>
            </a:r>
            <a:r>
              <a:rPr lang="en-GB" dirty="0">
                <a:latin typeface="Times New Roman" pitchFamily="18" charset="0"/>
                <a:cs typeface="Times New Roman" pitchFamily="18" charset="0"/>
              </a:rPr>
              <a:t>. To do that NF learner  have to be able to relate well to others, cooperate and work in teams, and to manage and resolve conflicts.</a:t>
            </a:r>
          </a:p>
          <a:p>
            <a:r>
              <a:rPr lang="en-GB" dirty="0">
                <a:latin typeface="Times New Roman" pitchFamily="18" charset="0"/>
                <a:cs typeface="Times New Roman" pitchFamily="18" charset="0"/>
              </a:rPr>
              <a:t>Finally,  and  perhaps  most  importantly, NF learner </a:t>
            </a:r>
            <a:r>
              <a:rPr lang="en-GB" dirty="0" smtClean="0">
                <a:latin typeface="Times New Roman" pitchFamily="18" charset="0"/>
                <a:cs typeface="Times New Roman" pitchFamily="18" charset="0"/>
              </a:rPr>
              <a:t> </a:t>
            </a:r>
            <a:r>
              <a:rPr lang="en-GB" dirty="0">
                <a:latin typeface="Times New Roman" pitchFamily="18" charset="0"/>
                <a:cs typeface="Times New Roman" pitchFamily="18" charset="0"/>
              </a:rPr>
              <a:t>need  to  be  able  to </a:t>
            </a:r>
            <a:r>
              <a:rPr lang="en-GB" dirty="0" smtClean="0">
                <a:latin typeface="Times New Roman" pitchFamily="18" charset="0"/>
                <a:cs typeface="Times New Roman" pitchFamily="18" charset="0"/>
              </a:rPr>
              <a:t>act  </a:t>
            </a:r>
            <a:r>
              <a:rPr lang="en-GB" dirty="0">
                <a:latin typeface="Times New Roman" pitchFamily="18" charset="0"/>
                <a:cs typeface="Times New Roman" pitchFamily="18" charset="0"/>
              </a:rPr>
              <a:t>autonomously  –  something  we  call  personal  </a:t>
            </a:r>
            <a:r>
              <a:rPr lang="en-GB" dirty="0" smtClean="0">
                <a:latin typeface="Times New Roman" pitchFamily="18" charset="0"/>
                <a:cs typeface="Times New Roman" pitchFamily="18" charset="0"/>
              </a:rPr>
              <a:t>leadership. This means </a:t>
            </a:r>
            <a:r>
              <a:rPr lang="en-GB" dirty="0">
                <a:latin typeface="Times New Roman" pitchFamily="18" charset="0"/>
                <a:cs typeface="Times New Roman" pitchFamily="18" charset="0"/>
              </a:rPr>
              <a:t>understanding and considering the big picture; forming and </a:t>
            </a:r>
            <a:r>
              <a:rPr lang="en-GB" dirty="0" smtClean="0">
                <a:latin typeface="Times New Roman" pitchFamily="18" charset="0"/>
                <a:cs typeface="Times New Roman" pitchFamily="18" charset="0"/>
              </a:rPr>
              <a:t>conducting </a:t>
            </a:r>
            <a:r>
              <a:rPr lang="en-GB" dirty="0">
                <a:latin typeface="Times New Roman" pitchFamily="18" charset="0"/>
                <a:cs typeface="Times New Roman" pitchFamily="18" charset="0"/>
              </a:rPr>
              <a:t>life plans and personal projects; and having the ability </a:t>
            </a:r>
            <a:r>
              <a:rPr lang="en-GB" dirty="0" smtClean="0">
                <a:latin typeface="Times New Roman" pitchFamily="18" charset="0"/>
                <a:cs typeface="Times New Roman" pitchFamily="18" charset="0"/>
              </a:rPr>
              <a:t>to </a:t>
            </a:r>
            <a:r>
              <a:rPr lang="en-GB" dirty="0">
                <a:latin typeface="Times New Roman" pitchFamily="18" charset="0"/>
                <a:cs typeface="Times New Roman" pitchFamily="18" charset="0"/>
              </a:rPr>
              <a:t>assert rights, interests, limits and needs.</a:t>
            </a:r>
          </a:p>
        </p:txBody>
      </p:sp>
    </p:spTree>
    <p:extLst>
      <p:ext uri="{BB962C8B-B14F-4D97-AF65-F5344CB8AC3E}">
        <p14:creationId xmlns="" xmlns:p14="http://schemas.microsoft.com/office/powerpoint/2010/main" val="382784198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latin typeface="Times New Roman" pitchFamily="18" charset="0"/>
                <a:cs typeface="Times New Roman" pitchFamily="18" charset="0"/>
              </a:rPr>
              <a:t>Non Formal Education</a:t>
            </a:r>
            <a:endParaRPr lang="en-GB" dirty="0">
              <a:latin typeface="Times New Roman" pitchFamily="18" charset="0"/>
              <a:cs typeface="Times New Roman" pitchFamily="18" charset="0"/>
            </a:endParaRPr>
          </a:p>
        </p:txBody>
      </p:sp>
      <p:sp>
        <p:nvSpPr>
          <p:cNvPr id="3" name="Content Placeholder 2"/>
          <p:cNvSpPr>
            <a:spLocks noGrp="1"/>
          </p:cNvSpPr>
          <p:nvPr>
            <p:ph idx="1"/>
          </p:nvPr>
        </p:nvSpPr>
        <p:spPr/>
        <p:txBody>
          <a:bodyPr/>
          <a:lstStyle/>
          <a:p>
            <a:pPr indent="457200">
              <a:lnSpc>
                <a:spcPct val="115000"/>
              </a:lnSpc>
              <a:spcAft>
                <a:spcPts val="1000"/>
              </a:spcAft>
            </a:pPr>
            <a:r>
              <a:rPr lang="en-US" dirty="0">
                <a:latin typeface="Times New Roman"/>
                <a:ea typeface="Calibri"/>
                <a:cs typeface="Arial"/>
              </a:rPr>
              <a:t>Non-formal education is any organized systematic educational activity carried on outside the framework of the formal school system to provide a selected type of learning to particular sub-groups in the population </a:t>
            </a:r>
            <a:r>
              <a:rPr lang="en-US" dirty="0" err="1" smtClean="0">
                <a:latin typeface="Times New Roman"/>
                <a:ea typeface="Calibri"/>
                <a:cs typeface="Arial"/>
              </a:rPr>
              <a:t>i.e</a:t>
            </a:r>
            <a:r>
              <a:rPr lang="en-US" dirty="0" smtClean="0">
                <a:latin typeface="Times New Roman"/>
                <a:ea typeface="Calibri"/>
                <a:cs typeface="Arial"/>
              </a:rPr>
              <a:t> adults</a:t>
            </a:r>
            <a:r>
              <a:rPr lang="en-US" dirty="0">
                <a:latin typeface="Times New Roman"/>
                <a:ea typeface="Calibri"/>
                <a:cs typeface="Arial"/>
              </a:rPr>
              <a:t>, youth or </a:t>
            </a:r>
            <a:r>
              <a:rPr lang="en-US" dirty="0" smtClean="0">
                <a:latin typeface="Times New Roman"/>
                <a:ea typeface="Calibri"/>
                <a:cs typeface="Arial"/>
              </a:rPr>
              <a:t>children </a:t>
            </a:r>
            <a:r>
              <a:rPr lang="en-US" dirty="0">
                <a:latin typeface="Times New Roman"/>
                <a:ea typeface="Calibri"/>
                <a:cs typeface="Arial"/>
              </a:rPr>
              <a:t>(</a:t>
            </a:r>
            <a:r>
              <a:rPr lang="en-US" dirty="0" err="1">
                <a:latin typeface="Times New Roman"/>
                <a:ea typeface="Calibri"/>
                <a:cs typeface="Arial"/>
              </a:rPr>
              <a:t>Ihejirika</a:t>
            </a:r>
            <a:r>
              <a:rPr lang="en-US" dirty="0">
                <a:latin typeface="Times New Roman"/>
                <a:ea typeface="Calibri"/>
                <a:cs typeface="Arial"/>
              </a:rPr>
              <a:t>, 2000).</a:t>
            </a:r>
            <a:endParaRPr lang="en-GB" sz="2800" dirty="0">
              <a:ea typeface="Calibri"/>
              <a:cs typeface="Arial"/>
            </a:endParaRPr>
          </a:p>
          <a:p>
            <a:endParaRPr lang="en-GB" dirty="0"/>
          </a:p>
        </p:txBody>
      </p:sp>
    </p:spTree>
    <p:extLst>
      <p:ext uri="{BB962C8B-B14F-4D97-AF65-F5344CB8AC3E}">
        <p14:creationId xmlns="" xmlns:p14="http://schemas.microsoft.com/office/powerpoint/2010/main" val="263521369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a:solidFill>
                  <a:prstClr val="black"/>
                </a:solidFill>
                <a:latin typeface="Times New Roman" pitchFamily="18" charset="0"/>
                <a:cs typeface="Times New Roman" pitchFamily="18" charset="0"/>
              </a:rPr>
              <a:t>Non Formal Education Process</a:t>
            </a:r>
            <a:endParaRPr lang="en-GB" dirty="0"/>
          </a:p>
        </p:txBody>
      </p:sp>
      <p:sp>
        <p:nvSpPr>
          <p:cNvPr id="3" name="Content Placeholder 2"/>
          <p:cNvSpPr>
            <a:spLocks noGrp="1"/>
          </p:cNvSpPr>
          <p:nvPr>
            <p:ph idx="1"/>
          </p:nvPr>
        </p:nvSpPr>
        <p:spPr/>
        <p:txBody>
          <a:bodyPr>
            <a:normAutofit fontScale="92500" lnSpcReduction="20000"/>
          </a:bodyPr>
          <a:lstStyle/>
          <a:p>
            <a:r>
              <a:rPr lang="en-GB" dirty="0">
                <a:latin typeface="Times New Roman" pitchFamily="18" charset="0"/>
                <a:cs typeface="Times New Roman" pitchFamily="18" charset="0"/>
              </a:rPr>
              <a:t>Non-formal  education </a:t>
            </a:r>
            <a:r>
              <a:rPr lang="en-GB" dirty="0" smtClean="0">
                <a:latin typeface="Times New Roman" pitchFamily="18" charset="0"/>
                <a:cs typeface="Times New Roman" pitchFamily="18" charset="0"/>
              </a:rPr>
              <a:t>process </a:t>
            </a:r>
            <a:r>
              <a:rPr lang="en-GB" dirty="0">
                <a:latin typeface="Times New Roman" pitchFamily="18" charset="0"/>
                <a:cs typeface="Times New Roman" pitchFamily="18" charset="0"/>
              </a:rPr>
              <a:t>gives  young  people  the  possibility  to  develop  their  values,  skills  and  competencies  others  than  the  ones </a:t>
            </a:r>
            <a:r>
              <a:rPr lang="en-GB" dirty="0" smtClean="0">
                <a:latin typeface="Times New Roman" pitchFamily="18" charset="0"/>
                <a:cs typeface="Times New Roman" pitchFamily="18" charset="0"/>
              </a:rPr>
              <a:t>developed </a:t>
            </a:r>
            <a:r>
              <a:rPr lang="en-GB" dirty="0">
                <a:latin typeface="Times New Roman" pitchFamily="18" charset="0"/>
                <a:cs typeface="Times New Roman" pitchFamily="18" charset="0"/>
              </a:rPr>
              <a:t>in the framework of formal education. Those skills (also </a:t>
            </a:r>
            <a:r>
              <a:rPr lang="en-GB" dirty="0" smtClean="0">
                <a:latin typeface="Times New Roman" pitchFamily="18" charset="0"/>
                <a:cs typeface="Times New Roman" pitchFamily="18" charset="0"/>
              </a:rPr>
              <a:t>called </a:t>
            </a:r>
            <a:r>
              <a:rPr lang="en-GB" dirty="0">
                <a:latin typeface="Times New Roman" pitchFamily="18" charset="0"/>
                <a:cs typeface="Times New Roman" pitchFamily="18" charset="0"/>
              </a:rPr>
              <a:t>‘soft skills’ ) include a wide range of competencies such as interpersonal, </a:t>
            </a:r>
            <a:r>
              <a:rPr lang="en-GB" dirty="0" smtClean="0">
                <a:latin typeface="Times New Roman" pitchFamily="18" charset="0"/>
                <a:cs typeface="Times New Roman" pitchFamily="18" charset="0"/>
              </a:rPr>
              <a:t>team, organisational </a:t>
            </a:r>
            <a:r>
              <a:rPr lang="en-GB" dirty="0">
                <a:latin typeface="Times New Roman" pitchFamily="18" charset="0"/>
                <a:cs typeface="Times New Roman" pitchFamily="18" charset="0"/>
              </a:rPr>
              <a:t>and conflict management, intercultural awareness, leadership, planning, organising, co-ordination </a:t>
            </a:r>
            <a:r>
              <a:rPr lang="en-GB" dirty="0" smtClean="0">
                <a:latin typeface="Times New Roman" pitchFamily="18" charset="0"/>
                <a:cs typeface="Times New Roman" pitchFamily="18" charset="0"/>
              </a:rPr>
              <a:t>and  </a:t>
            </a:r>
            <a:r>
              <a:rPr lang="en-GB" dirty="0">
                <a:latin typeface="Times New Roman" pitchFamily="18" charset="0"/>
                <a:cs typeface="Times New Roman" pitchFamily="18" charset="0"/>
              </a:rPr>
              <a:t>practical  problem  solving  skills,  teamwork,  self-confidence, </a:t>
            </a:r>
            <a:r>
              <a:rPr lang="en-GB" dirty="0" smtClean="0">
                <a:latin typeface="Times New Roman" pitchFamily="18" charset="0"/>
                <a:cs typeface="Times New Roman" pitchFamily="18" charset="0"/>
              </a:rPr>
              <a:t>discipline  </a:t>
            </a:r>
            <a:r>
              <a:rPr lang="en-GB" dirty="0">
                <a:latin typeface="Times New Roman" pitchFamily="18" charset="0"/>
                <a:cs typeface="Times New Roman" pitchFamily="18" charset="0"/>
              </a:rPr>
              <a:t>and  responsibility.</a:t>
            </a:r>
          </a:p>
        </p:txBody>
      </p:sp>
    </p:spTree>
    <p:extLst>
      <p:ext uri="{BB962C8B-B14F-4D97-AF65-F5344CB8AC3E}">
        <p14:creationId xmlns="" xmlns:p14="http://schemas.microsoft.com/office/powerpoint/2010/main" val="194223280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a:solidFill>
                  <a:prstClr val="black"/>
                </a:solidFill>
                <a:latin typeface="Times New Roman" pitchFamily="18" charset="0"/>
                <a:cs typeface="Times New Roman" pitchFamily="18" charset="0"/>
              </a:rPr>
              <a:t>Non Formal Education Process</a:t>
            </a:r>
            <a:endParaRPr lang="en-GB" dirty="0"/>
          </a:p>
        </p:txBody>
      </p:sp>
      <p:sp>
        <p:nvSpPr>
          <p:cNvPr id="3" name="Content Placeholder 2"/>
          <p:cNvSpPr>
            <a:spLocks noGrp="1"/>
          </p:cNvSpPr>
          <p:nvPr>
            <p:ph idx="1"/>
          </p:nvPr>
        </p:nvSpPr>
        <p:spPr/>
        <p:txBody>
          <a:bodyPr>
            <a:normAutofit fontScale="92500" lnSpcReduction="20000"/>
          </a:bodyPr>
          <a:lstStyle/>
          <a:p>
            <a:r>
              <a:rPr lang="en-GB" dirty="0">
                <a:latin typeface="Times New Roman" pitchFamily="18" charset="0"/>
                <a:cs typeface="Times New Roman" pitchFamily="18" charset="0"/>
              </a:rPr>
              <a:t>What  is  special  about  non-formal </a:t>
            </a:r>
            <a:r>
              <a:rPr lang="en-GB" dirty="0" smtClean="0">
                <a:latin typeface="Times New Roman" pitchFamily="18" charset="0"/>
                <a:cs typeface="Times New Roman" pitchFamily="18" charset="0"/>
              </a:rPr>
              <a:t>education process </a:t>
            </a:r>
            <a:r>
              <a:rPr lang="en-GB" dirty="0">
                <a:latin typeface="Times New Roman" pitchFamily="18" charset="0"/>
                <a:cs typeface="Times New Roman" pitchFamily="18" charset="0"/>
              </a:rPr>
              <a:t>is  that  individuals,  participants  are  the  actors  actively </a:t>
            </a:r>
            <a:r>
              <a:rPr lang="en-GB" dirty="0" smtClean="0">
                <a:latin typeface="Times New Roman" pitchFamily="18" charset="0"/>
                <a:cs typeface="Times New Roman" pitchFamily="18" charset="0"/>
              </a:rPr>
              <a:t> involved </a:t>
            </a:r>
            <a:r>
              <a:rPr lang="en-GB" dirty="0">
                <a:latin typeface="Times New Roman" pitchFamily="18" charset="0"/>
                <a:cs typeface="Times New Roman" pitchFamily="18" charset="0"/>
              </a:rPr>
              <a:t>in </a:t>
            </a:r>
            <a:r>
              <a:rPr lang="en-GB" dirty="0" smtClean="0">
                <a:latin typeface="Times New Roman" pitchFamily="18" charset="0"/>
                <a:cs typeface="Times New Roman" pitchFamily="18" charset="0"/>
              </a:rPr>
              <a:t>the education/ learning </a:t>
            </a:r>
            <a:r>
              <a:rPr lang="en-GB" dirty="0">
                <a:latin typeface="Times New Roman" pitchFamily="18" charset="0"/>
                <a:cs typeface="Times New Roman" pitchFamily="18" charset="0"/>
              </a:rPr>
              <a:t>process. The methods that are </a:t>
            </a:r>
            <a:r>
              <a:rPr lang="en-GB" dirty="0" smtClean="0">
                <a:latin typeface="Times New Roman" pitchFamily="18" charset="0"/>
                <a:cs typeface="Times New Roman" pitchFamily="18" charset="0"/>
              </a:rPr>
              <a:t>being </a:t>
            </a:r>
            <a:r>
              <a:rPr lang="en-GB" dirty="0">
                <a:latin typeface="Times New Roman" pitchFamily="18" charset="0"/>
                <a:cs typeface="Times New Roman" pitchFamily="18" charset="0"/>
              </a:rPr>
              <a:t>used aim at giving young people the tools to further develop </a:t>
            </a:r>
            <a:r>
              <a:rPr lang="en-GB" dirty="0" smtClean="0">
                <a:latin typeface="Times New Roman" pitchFamily="18" charset="0"/>
                <a:cs typeface="Times New Roman" pitchFamily="18" charset="0"/>
              </a:rPr>
              <a:t>their </a:t>
            </a:r>
            <a:r>
              <a:rPr lang="en-GB" dirty="0">
                <a:latin typeface="Times New Roman" pitchFamily="18" charset="0"/>
                <a:cs typeface="Times New Roman" pitchFamily="18" charset="0"/>
              </a:rPr>
              <a:t>skills and attitudes. Learning is the </a:t>
            </a:r>
            <a:r>
              <a:rPr lang="en-GB" dirty="0" smtClean="0">
                <a:latin typeface="Times New Roman" pitchFamily="18" charset="0"/>
                <a:cs typeface="Times New Roman" pitchFamily="18" charset="0"/>
              </a:rPr>
              <a:t>on going </a:t>
            </a:r>
            <a:r>
              <a:rPr lang="en-GB" dirty="0">
                <a:latin typeface="Times New Roman" pitchFamily="18" charset="0"/>
                <a:cs typeface="Times New Roman" pitchFamily="18" charset="0"/>
              </a:rPr>
              <a:t>process, one of its </a:t>
            </a:r>
            <a:r>
              <a:rPr lang="en-GB" dirty="0" smtClean="0">
                <a:latin typeface="Times New Roman" pitchFamily="18" charset="0"/>
                <a:cs typeface="Times New Roman" pitchFamily="18" charset="0"/>
              </a:rPr>
              <a:t>crucial </a:t>
            </a:r>
            <a:r>
              <a:rPr lang="en-GB" dirty="0">
                <a:latin typeface="Times New Roman" pitchFamily="18" charset="0"/>
                <a:cs typeface="Times New Roman" pitchFamily="18" charset="0"/>
              </a:rPr>
              <a:t>features is learning by doing. T</a:t>
            </a:r>
            <a:r>
              <a:rPr lang="en-GB" dirty="0" smtClean="0">
                <a:latin typeface="Times New Roman" pitchFamily="18" charset="0"/>
                <a:cs typeface="Times New Roman" pitchFamily="18" charset="0"/>
              </a:rPr>
              <a:t>he </a:t>
            </a:r>
            <a:r>
              <a:rPr lang="en-GB" dirty="0">
                <a:latin typeface="Times New Roman" pitchFamily="18" charset="0"/>
                <a:cs typeface="Times New Roman" pitchFamily="18" charset="0"/>
              </a:rPr>
              <a:t>process of non-formal learning is shared and designed in such a way that it creates an environment in which the </a:t>
            </a:r>
            <a:r>
              <a:rPr lang="en-GB" dirty="0" smtClean="0">
                <a:latin typeface="Times New Roman" pitchFamily="18" charset="0"/>
                <a:cs typeface="Times New Roman" pitchFamily="18" charset="0"/>
              </a:rPr>
              <a:t>learner </a:t>
            </a:r>
            <a:r>
              <a:rPr lang="en-GB" dirty="0">
                <a:latin typeface="Times New Roman" pitchFamily="18" charset="0"/>
                <a:cs typeface="Times New Roman" pitchFamily="18" charset="0"/>
              </a:rPr>
              <a:t>is the architect of the skills development</a:t>
            </a:r>
            <a:r>
              <a:rPr lang="en-GB" dirty="0" smtClean="0">
                <a:latin typeface="Times New Roman" pitchFamily="18" charset="0"/>
                <a:cs typeface="Times New Roman" pitchFamily="18" charset="0"/>
              </a:rPr>
              <a:t>.</a:t>
            </a:r>
            <a:endParaRPr lang="en-GB" dirty="0">
              <a:latin typeface="Times New Roman" pitchFamily="18" charset="0"/>
              <a:cs typeface="Times New Roman" pitchFamily="18" charset="0"/>
            </a:endParaRPr>
          </a:p>
        </p:txBody>
      </p:sp>
    </p:spTree>
    <p:extLst>
      <p:ext uri="{BB962C8B-B14F-4D97-AF65-F5344CB8AC3E}">
        <p14:creationId xmlns="" xmlns:p14="http://schemas.microsoft.com/office/powerpoint/2010/main" val="31325652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a:latin typeface="Times New Roman" pitchFamily="18" charset="0"/>
                <a:cs typeface="Times New Roman" pitchFamily="18" charset="0"/>
              </a:rPr>
              <a:t>Characteristics of NFE Process</a:t>
            </a:r>
          </a:p>
        </p:txBody>
      </p:sp>
      <p:sp>
        <p:nvSpPr>
          <p:cNvPr id="3" name="Content Placeholder 2"/>
          <p:cNvSpPr>
            <a:spLocks noGrp="1"/>
          </p:cNvSpPr>
          <p:nvPr>
            <p:ph idx="1"/>
          </p:nvPr>
        </p:nvSpPr>
        <p:spPr/>
        <p:txBody>
          <a:bodyPr>
            <a:normAutofit fontScale="92500" lnSpcReduction="20000"/>
          </a:bodyPr>
          <a:lstStyle/>
          <a:p>
            <a:pPr marL="0" indent="0">
              <a:buNone/>
            </a:pPr>
            <a:r>
              <a:rPr lang="en-GB" dirty="0">
                <a:latin typeface="Times New Roman" pitchFamily="18" charset="0"/>
                <a:cs typeface="Times New Roman" pitchFamily="18" charset="0"/>
              </a:rPr>
              <a:t>Non-formal  education  refers  to  any  planned  programme  of  personal and social education for young people designed to improve </a:t>
            </a:r>
            <a:r>
              <a:rPr lang="en-GB" dirty="0" smtClean="0">
                <a:latin typeface="Times New Roman" pitchFamily="18" charset="0"/>
                <a:cs typeface="Times New Roman" pitchFamily="18" charset="0"/>
              </a:rPr>
              <a:t>a </a:t>
            </a:r>
            <a:r>
              <a:rPr lang="en-GB" dirty="0">
                <a:latin typeface="Times New Roman" pitchFamily="18" charset="0"/>
                <a:cs typeface="Times New Roman" pitchFamily="18" charset="0"/>
              </a:rPr>
              <a:t>range of skills and competencies, outside the formal educational </a:t>
            </a:r>
            <a:r>
              <a:rPr lang="en-GB" dirty="0" smtClean="0">
                <a:latin typeface="Times New Roman" pitchFamily="18" charset="0"/>
                <a:cs typeface="Times New Roman" pitchFamily="18" charset="0"/>
              </a:rPr>
              <a:t>curriculum. The characteristics of NFE process are:</a:t>
            </a:r>
          </a:p>
          <a:p>
            <a:pPr lvl="0">
              <a:lnSpc>
                <a:spcPct val="115000"/>
              </a:lnSpc>
              <a:buFont typeface="Symbol"/>
              <a:buChar char=""/>
            </a:pPr>
            <a:r>
              <a:rPr lang="en-US" dirty="0">
                <a:latin typeface="Times New Roman"/>
                <a:ea typeface="Calibri"/>
                <a:cs typeface="Arial"/>
              </a:rPr>
              <a:t>Relevance to the needs of disadvantaged groups</a:t>
            </a:r>
            <a:endParaRPr lang="en-GB" sz="2800" dirty="0">
              <a:ea typeface="Calibri"/>
              <a:cs typeface="Arial"/>
            </a:endParaRPr>
          </a:p>
          <a:p>
            <a:pPr lvl="0">
              <a:lnSpc>
                <a:spcPct val="115000"/>
              </a:lnSpc>
              <a:buFont typeface="Symbol"/>
              <a:buChar char=""/>
            </a:pPr>
            <a:r>
              <a:rPr lang="en-US" dirty="0">
                <a:latin typeface="Times New Roman"/>
                <a:ea typeface="Calibri"/>
                <a:cs typeface="Arial"/>
              </a:rPr>
              <a:t>Concern with specific categories of person</a:t>
            </a:r>
            <a:endParaRPr lang="en-GB" sz="2800" dirty="0">
              <a:ea typeface="Calibri"/>
              <a:cs typeface="Arial"/>
            </a:endParaRPr>
          </a:p>
          <a:p>
            <a:pPr lvl="0">
              <a:lnSpc>
                <a:spcPct val="115000"/>
              </a:lnSpc>
              <a:buFont typeface="Symbol"/>
              <a:buChar char=""/>
            </a:pPr>
            <a:r>
              <a:rPr lang="en-US" dirty="0">
                <a:latin typeface="Times New Roman"/>
                <a:ea typeface="Calibri"/>
                <a:cs typeface="Arial"/>
              </a:rPr>
              <a:t>A focus on clearly defined purpose</a:t>
            </a:r>
            <a:endParaRPr lang="en-GB" sz="2800" dirty="0">
              <a:ea typeface="Calibri"/>
              <a:cs typeface="Arial"/>
            </a:endParaRPr>
          </a:p>
          <a:p>
            <a:pPr lvl="0">
              <a:lnSpc>
                <a:spcPct val="115000"/>
              </a:lnSpc>
              <a:spcAft>
                <a:spcPts val="1000"/>
              </a:spcAft>
              <a:buFont typeface="Symbol"/>
              <a:buChar char=""/>
            </a:pPr>
            <a:r>
              <a:rPr lang="en-US" dirty="0">
                <a:latin typeface="Times New Roman"/>
                <a:ea typeface="Calibri"/>
                <a:cs typeface="Arial"/>
              </a:rPr>
              <a:t>Flexibility in </a:t>
            </a:r>
            <a:r>
              <a:rPr lang="en-US" dirty="0" smtClean="0">
                <a:latin typeface="Times New Roman"/>
                <a:ea typeface="Calibri"/>
                <a:cs typeface="Arial"/>
              </a:rPr>
              <a:t>organization </a:t>
            </a:r>
            <a:r>
              <a:rPr lang="en-US" dirty="0">
                <a:latin typeface="Times New Roman"/>
                <a:ea typeface="Calibri"/>
                <a:cs typeface="Arial"/>
              </a:rPr>
              <a:t>and methods</a:t>
            </a:r>
            <a:endParaRPr lang="en-GB" sz="2800" dirty="0">
              <a:ea typeface="Calibri"/>
              <a:cs typeface="Arial"/>
            </a:endParaRPr>
          </a:p>
          <a:p>
            <a:endParaRPr lang="en-GB" dirty="0">
              <a:latin typeface="Times New Roman" pitchFamily="18" charset="0"/>
              <a:cs typeface="Times New Roman" pitchFamily="18" charset="0"/>
            </a:endParaRPr>
          </a:p>
        </p:txBody>
      </p:sp>
    </p:spTree>
    <p:extLst>
      <p:ext uri="{BB962C8B-B14F-4D97-AF65-F5344CB8AC3E}">
        <p14:creationId xmlns="" xmlns:p14="http://schemas.microsoft.com/office/powerpoint/2010/main" val="340345124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a:latin typeface="Times New Roman" pitchFamily="18" charset="0"/>
                <a:cs typeface="Times New Roman" pitchFamily="18" charset="0"/>
              </a:rPr>
              <a:t>Learning Needs of NF Learners </a:t>
            </a:r>
          </a:p>
        </p:txBody>
      </p:sp>
      <p:sp>
        <p:nvSpPr>
          <p:cNvPr id="3" name="Content Placeholder 2"/>
          <p:cNvSpPr>
            <a:spLocks noGrp="1"/>
          </p:cNvSpPr>
          <p:nvPr>
            <p:ph idx="1"/>
          </p:nvPr>
        </p:nvSpPr>
        <p:spPr/>
        <p:txBody>
          <a:bodyPr>
            <a:normAutofit lnSpcReduction="10000"/>
          </a:bodyPr>
          <a:lstStyle/>
          <a:p>
            <a:r>
              <a:rPr lang="en-GB" dirty="0">
                <a:latin typeface="Times New Roman" pitchFamily="18" charset="0"/>
                <a:cs typeface="Times New Roman" pitchFamily="18" charset="0"/>
              </a:rPr>
              <a:t>Non formal education gives the chance to young people to </a:t>
            </a:r>
            <a:r>
              <a:rPr lang="en-GB" dirty="0" smtClean="0">
                <a:latin typeface="Times New Roman" pitchFamily="18" charset="0"/>
                <a:cs typeface="Times New Roman" pitchFamily="18" charset="0"/>
              </a:rPr>
              <a:t>develop </a:t>
            </a:r>
            <a:r>
              <a:rPr lang="en-GB" dirty="0">
                <a:latin typeface="Times New Roman" pitchFamily="18" charset="0"/>
                <a:cs typeface="Times New Roman" pitchFamily="18" charset="0"/>
              </a:rPr>
              <a:t>a number of competences through different kind of activities. </a:t>
            </a:r>
            <a:endParaRPr lang="en-GB" dirty="0" smtClean="0">
              <a:latin typeface="Times New Roman" pitchFamily="18" charset="0"/>
              <a:cs typeface="Times New Roman" pitchFamily="18" charset="0"/>
            </a:endParaRPr>
          </a:p>
          <a:p>
            <a:r>
              <a:rPr lang="en-GB" dirty="0" smtClean="0">
                <a:latin typeface="Times New Roman" pitchFamily="18" charset="0"/>
                <a:cs typeface="Times New Roman" pitchFamily="18" charset="0"/>
              </a:rPr>
              <a:t>Young NF </a:t>
            </a:r>
            <a:r>
              <a:rPr lang="en-GB" dirty="0">
                <a:latin typeface="Times New Roman" pitchFamily="18" charset="0"/>
                <a:cs typeface="Times New Roman" pitchFamily="18" charset="0"/>
              </a:rPr>
              <a:t>l</a:t>
            </a:r>
            <a:r>
              <a:rPr lang="en-GB" dirty="0" smtClean="0">
                <a:latin typeface="Times New Roman" pitchFamily="18" charset="0"/>
                <a:cs typeface="Times New Roman" pitchFamily="18" charset="0"/>
              </a:rPr>
              <a:t>earners </a:t>
            </a:r>
            <a:r>
              <a:rPr lang="en-GB" dirty="0">
                <a:latin typeface="Times New Roman" pitchFamily="18" charset="0"/>
                <a:cs typeface="Times New Roman" pitchFamily="18" charset="0"/>
              </a:rPr>
              <a:t>who had the chance to take </a:t>
            </a:r>
            <a:r>
              <a:rPr lang="en-GB" dirty="0" smtClean="0">
                <a:latin typeface="Times New Roman" pitchFamily="18" charset="0"/>
                <a:cs typeface="Times New Roman" pitchFamily="18" charset="0"/>
              </a:rPr>
              <a:t>part </a:t>
            </a:r>
            <a:r>
              <a:rPr lang="en-GB" dirty="0">
                <a:latin typeface="Times New Roman" pitchFamily="18" charset="0"/>
                <a:cs typeface="Times New Roman" pitchFamily="18" charset="0"/>
              </a:rPr>
              <a:t>in youth NFE events describe us the learning process of an </a:t>
            </a:r>
            <a:r>
              <a:rPr lang="en-GB" dirty="0" smtClean="0">
                <a:latin typeface="Times New Roman" pitchFamily="18" charset="0"/>
                <a:cs typeface="Times New Roman" pitchFamily="18" charset="0"/>
              </a:rPr>
              <a:t>activity </a:t>
            </a:r>
            <a:r>
              <a:rPr lang="en-GB" dirty="0">
                <a:latin typeface="Times New Roman" pitchFamily="18" charset="0"/>
                <a:cs typeface="Times New Roman" pitchFamily="18" charset="0"/>
              </a:rPr>
              <a:t>and they </a:t>
            </a:r>
            <a:r>
              <a:rPr lang="en-GB" dirty="0" smtClean="0">
                <a:latin typeface="Times New Roman" pitchFamily="18" charset="0"/>
                <a:cs typeface="Times New Roman" pitchFamily="18" charset="0"/>
              </a:rPr>
              <a:t>analyse </a:t>
            </a:r>
            <a:r>
              <a:rPr lang="en-GB" dirty="0">
                <a:latin typeface="Times New Roman" pitchFamily="18" charset="0"/>
                <a:cs typeface="Times New Roman" pitchFamily="18" charset="0"/>
              </a:rPr>
              <a:t>the added value of acquiring a certain </a:t>
            </a:r>
            <a:r>
              <a:rPr lang="en-GB" dirty="0" smtClean="0">
                <a:latin typeface="Times New Roman" pitchFamily="18" charset="0"/>
                <a:cs typeface="Times New Roman" pitchFamily="18" charset="0"/>
              </a:rPr>
              <a:t>competence </a:t>
            </a:r>
            <a:r>
              <a:rPr lang="en-GB" dirty="0">
                <a:latin typeface="Times New Roman" pitchFamily="18" charset="0"/>
                <a:cs typeface="Times New Roman" pitchFamily="18" charset="0"/>
              </a:rPr>
              <a:t>through NFE. </a:t>
            </a:r>
          </a:p>
        </p:txBody>
      </p:sp>
    </p:spTree>
    <p:extLst>
      <p:ext uri="{BB962C8B-B14F-4D97-AF65-F5344CB8AC3E}">
        <p14:creationId xmlns="" xmlns:p14="http://schemas.microsoft.com/office/powerpoint/2010/main" val="323265432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GB" dirty="0">
                <a:latin typeface="Times New Roman" pitchFamily="18" charset="0"/>
                <a:cs typeface="Times New Roman" pitchFamily="18" charset="0"/>
              </a:rPr>
              <a:t>Identifying the Needs of the </a:t>
            </a:r>
            <a:r>
              <a:rPr lang="en-GB" dirty="0" smtClean="0">
                <a:latin typeface="Times New Roman" pitchFamily="18" charset="0"/>
                <a:cs typeface="Times New Roman" pitchFamily="18" charset="0"/>
              </a:rPr>
              <a:t>NF Learners</a:t>
            </a:r>
            <a:endParaRPr lang="en-GB" dirty="0">
              <a:latin typeface="Times New Roman" pitchFamily="18" charset="0"/>
              <a:cs typeface="Times New Roman" pitchFamily="18" charset="0"/>
            </a:endParaRPr>
          </a:p>
        </p:txBody>
      </p:sp>
      <p:sp>
        <p:nvSpPr>
          <p:cNvPr id="3" name="Content Placeholder 2"/>
          <p:cNvSpPr>
            <a:spLocks noGrp="1"/>
          </p:cNvSpPr>
          <p:nvPr>
            <p:ph idx="1"/>
          </p:nvPr>
        </p:nvSpPr>
        <p:spPr/>
        <p:txBody>
          <a:bodyPr/>
          <a:lstStyle/>
          <a:p>
            <a:pPr marL="0" indent="0">
              <a:buNone/>
            </a:pPr>
            <a:r>
              <a:rPr lang="en-GB" dirty="0" smtClean="0">
                <a:latin typeface="Times New Roman" pitchFamily="18" charset="0"/>
                <a:cs typeface="Times New Roman" pitchFamily="18" charset="0"/>
              </a:rPr>
              <a:t>There </a:t>
            </a:r>
            <a:r>
              <a:rPr lang="en-GB" dirty="0">
                <a:latin typeface="Times New Roman" pitchFamily="18" charset="0"/>
                <a:cs typeface="Times New Roman" pitchFamily="18" charset="0"/>
              </a:rPr>
              <a:t>are several methods for identifying learning needs. The following are some of the most commonly used methods:</a:t>
            </a:r>
          </a:p>
          <a:p>
            <a:r>
              <a:rPr lang="en-GB" dirty="0" smtClean="0">
                <a:latin typeface="Times New Roman" pitchFamily="18" charset="0"/>
                <a:cs typeface="Times New Roman" pitchFamily="18" charset="0"/>
              </a:rPr>
              <a:t>Focus </a:t>
            </a:r>
            <a:r>
              <a:rPr lang="en-GB" dirty="0">
                <a:latin typeface="Times New Roman" pitchFamily="18" charset="0"/>
                <a:cs typeface="Times New Roman" pitchFamily="18" charset="0"/>
              </a:rPr>
              <a:t>group discussion</a:t>
            </a:r>
          </a:p>
          <a:p>
            <a:r>
              <a:rPr lang="en-GB" dirty="0" smtClean="0">
                <a:latin typeface="Times New Roman" pitchFamily="18" charset="0"/>
                <a:cs typeface="Times New Roman" pitchFamily="18" charset="0"/>
              </a:rPr>
              <a:t>Face-to-face </a:t>
            </a:r>
            <a:r>
              <a:rPr lang="en-GB" dirty="0">
                <a:latin typeface="Times New Roman" pitchFamily="18" charset="0"/>
                <a:cs typeface="Times New Roman" pitchFamily="18" charset="0"/>
              </a:rPr>
              <a:t>discussion or individual interview</a:t>
            </a:r>
          </a:p>
          <a:p>
            <a:r>
              <a:rPr lang="en-GB" dirty="0" smtClean="0">
                <a:latin typeface="Times New Roman" pitchFamily="18" charset="0"/>
                <a:cs typeface="Times New Roman" pitchFamily="18" charset="0"/>
              </a:rPr>
              <a:t>Brainstorming</a:t>
            </a:r>
            <a:endParaRPr lang="en-GB" dirty="0">
              <a:latin typeface="Times New Roman" pitchFamily="18" charset="0"/>
              <a:cs typeface="Times New Roman" pitchFamily="18" charset="0"/>
            </a:endParaRPr>
          </a:p>
          <a:p>
            <a:r>
              <a:rPr lang="en-GB" dirty="0" smtClean="0">
                <a:latin typeface="Times New Roman" pitchFamily="18" charset="0"/>
                <a:cs typeface="Times New Roman" pitchFamily="18" charset="0"/>
              </a:rPr>
              <a:t>Ranking </a:t>
            </a:r>
            <a:r>
              <a:rPr lang="en-GB" dirty="0">
                <a:latin typeface="Times New Roman" pitchFamily="18" charset="0"/>
                <a:cs typeface="Times New Roman" pitchFamily="18" charset="0"/>
              </a:rPr>
              <a:t>exercises</a:t>
            </a:r>
          </a:p>
          <a:p>
            <a:endParaRPr lang="en-GB" dirty="0">
              <a:latin typeface="Times New Roman" pitchFamily="18" charset="0"/>
              <a:cs typeface="Times New Roman" pitchFamily="18" charset="0"/>
            </a:endParaRPr>
          </a:p>
        </p:txBody>
      </p:sp>
    </p:spTree>
    <p:extLst>
      <p:ext uri="{BB962C8B-B14F-4D97-AF65-F5344CB8AC3E}">
        <p14:creationId xmlns="" xmlns:p14="http://schemas.microsoft.com/office/powerpoint/2010/main" val="365925860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76200"/>
            <a:ext cx="8229600" cy="838200"/>
          </a:xfrm>
        </p:spPr>
        <p:txBody>
          <a:bodyPr>
            <a:normAutofit fontScale="90000"/>
          </a:bodyPr>
          <a:lstStyle/>
          <a:p>
            <a:r>
              <a:rPr lang="en-GB" sz="4000" dirty="0">
                <a:solidFill>
                  <a:prstClr val="black"/>
                </a:solidFill>
                <a:latin typeface="Times New Roman" pitchFamily="18" charset="0"/>
                <a:cs typeface="Times New Roman" pitchFamily="18" charset="0"/>
              </a:rPr>
              <a:t>Identifying the Needs of the </a:t>
            </a:r>
            <a:r>
              <a:rPr lang="en-GB" sz="4000" dirty="0" smtClean="0">
                <a:solidFill>
                  <a:prstClr val="black"/>
                </a:solidFill>
                <a:latin typeface="Times New Roman" pitchFamily="18" charset="0"/>
                <a:cs typeface="Times New Roman" pitchFamily="18" charset="0"/>
              </a:rPr>
              <a:t>NF Learners</a:t>
            </a:r>
            <a:endParaRPr lang="en-GB" dirty="0"/>
          </a:p>
        </p:txBody>
      </p:sp>
      <p:sp>
        <p:nvSpPr>
          <p:cNvPr id="3" name="Content Placeholder 2"/>
          <p:cNvSpPr>
            <a:spLocks noGrp="1"/>
          </p:cNvSpPr>
          <p:nvPr>
            <p:ph idx="1"/>
          </p:nvPr>
        </p:nvSpPr>
        <p:spPr>
          <a:xfrm>
            <a:off x="457200" y="914400"/>
            <a:ext cx="8229600" cy="5211763"/>
          </a:xfrm>
        </p:spPr>
        <p:txBody>
          <a:bodyPr>
            <a:noAutofit/>
          </a:bodyPr>
          <a:lstStyle/>
          <a:p>
            <a:pPr marL="0" indent="0">
              <a:buNone/>
            </a:pPr>
            <a:r>
              <a:rPr lang="en-GB" sz="2400" dirty="0" smtClean="0">
                <a:latin typeface="Times New Roman" pitchFamily="18" charset="0"/>
                <a:cs typeface="Times New Roman" pitchFamily="18" charset="0"/>
              </a:rPr>
              <a:t>To </a:t>
            </a:r>
            <a:r>
              <a:rPr lang="en-GB" sz="2400" dirty="0">
                <a:latin typeface="Times New Roman" pitchFamily="18" charset="0"/>
                <a:cs typeface="Times New Roman" pitchFamily="18" charset="0"/>
              </a:rPr>
              <a:t>identify learning needs, the facilitator must be able to use participatory techniques such as:</a:t>
            </a:r>
          </a:p>
          <a:p>
            <a:r>
              <a:rPr lang="en-GB" sz="2400" b="1" dirty="0" smtClean="0">
                <a:latin typeface="Times New Roman" pitchFamily="18" charset="0"/>
                <a:cs typeface="Times New Roman" pitchFamily="18" charset="0"/>
              </a:rPr>
              <a:t>Face-to-face </a:t>
            </a:r>
            <a:r>
              <a:rPr lang="en-GB" sz="2400" b="1" dirty="0">
                <a:latin typeface="Times New Roman" pitchFamily="18" charset="0"/>
                <a:cs typeface="Times New Roman" pitchFamily="18" charset="0"/>
              </a:rPr>
              <a:t>discussion or individual interview: </a:t>
            </a:r>
            <a:r>
              <a:rPr lang="en-GB" sz="2400" dirty="0">
                <a:latin typeface="Times New Roman" pitchFamily="18" charset="0"/>
                <a:cs typeface="Times New Roman" pitchFamily="18" charset="0"/>
              </a:rPr>
              <a:t>This strategy can be used with key community members who are not interested in participating in group or general discussions but who can greatly contribute to identifying learning needs. An appointment should be made with these people to talk and discuss individually with them.</a:t>
            </a:r>
          </a:p>
          <a:p>
            <a:r>
              <a:rPr lang="en-GB" sz="2400" b="1" dirty="0" smtClean="0">
                <a:latin typeface="Times New Roman" pitchFamily="18" charset="0"/>
                <a:cs typeface="Times New Roman" pitchFamily="18" charset="0"/>
              </a:rPr>
              <a:t>Focus </a:t>
            </a:r>
            <a:r>
              <a:rPr lang="en-GB" sz="2400" b="1" dirty="0">
                <a:latin typeface="Times New Roman" pitchFamily="18" charset="0"/>
                <a:cs typeface="Times New Roman" pitchFamily="18" charset="0"/>
              </a:rPr>
              <a:t>group discussion:  </a:t>
            </a:r>
            <a:r>
              <a:rPr lang="en-GB" sz="2400" dirty="0">
                <a:latin typeface="Times New Roman" pitchFamily="18" charset="0"/>
                <a:cs typeface="Times New Roman" pitchFamily="18" charset="0"/>
              </a:rPr>
              <a:t>The focus group discussion is normally used when dealing with relatively small groups organised by occupation, religion, age, gender (only men or only women), or literacy level. In the focus group discussions, the group itself identifies its own needs and the corresponding actions. Afterwards, the results can be shared during a larger plenary meeting in order to prioritize needs.</a:t>
            </a:r>
          </a:p>
        </p:txBody>
      </p:sp>
    </p:spTree>
    <p:extLst>
      <p:ext uri="{BB962C8B-B14F-4D97-AF65-F5344CB8AC3E}">
        <p14:creationId xmlns="" xmlns:p14="http://schemas.microsoft.com/office/powerpoint/2010/main" val="333292405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GB" sz="4000" dirty="0">
                <a:solidFill>
                  <a:prstClr val="black"/>
                </a:solidFill>
                <a:latin typeface="Times New Roman" pitchFamily="18" charset="0"/>
                <a:cs typeface="Times New Roman" pitchFamily="18" charset="0"/>
              </a:rPr>
              <a:t>Identifying the Needs of the </a:t>
            </a:r>
            <a:r>
              <a:rPr lang="en-GB" sz="4000" dirty="0" smtClean="0">
                <a:solidFill>
                  <a:prstClr val="black"/>
                </a:solidFill>
                <a:latin typeface="Times New Roman" pitchFamily="18" charset="0"/>
                <a:cs typeface="Times New Roman" pitchFamily="18" charset="0"/>
              </a:rPr>
              <a:t>NF Learners</a:t>
            </a:r>
            <a:endParaRPr lang="en-GB" dirty="0"/>
          </a:p>
        </p:txBody>
      </p:sp>
      <p:sp>
        <p:nvSpPr>
          <p:cNvPr id="3" name="Content Placeholder 2"/>
          <p:cNvSpPr>
            <a:spLocks noGrp="1"/>
          </p:cNvSpPr>
          <p:nvPr>
            <p:ph idx="1"/>
          </p:nvPr>
        </p:nvSpPr>
        <p:spPr>
          <a:xfrm>
            <a:off x="457200" y="1447800"/>
            <a:ext cx="8229600" cy="5029200"/>
          </a:xfrm>
        </p:spPr>
        <p:txBody>
          <a:bodyPr>
            <a:normAutofit fontScale="62500" lnSpcReduction="20000"/>
          </a:bodyPr>
          <a:lstStyle/>
          <a:p>
            <a:r>
              <a:rPr lang="en-GB" b="1" dirty="0" smtClean="0">
                <a:latin typeface="Times New Roman" pitchFamily="18" charset="0"/>
                <a:cs typeface="Times New Roman" pitchFamily="18" charset="0"/>
              </a:rPr>
              <a:t>Brainstorming </a:t>
            </a:r>
            <a:r>
              <a:rPr lang="en-GB" b="1" dirty="0">
                <a:latin typeface="Times New Roman" pitchFamily="18" charset="0"/>
                <a:cs typeface="Times New Roman" pitchFamily="18" charset="0"/>
              </a:rPr>
              <a:t>sessions</a:t>
            </a:r>
            <a:r>
              <a:rPr lang="en-GB" dirty="0">
                <a:latin typeface="Times New Roman" pitchFamily="18" charset="0"/>
                <a:cs typeface="Times New Roman" pitchFamily="18" charset="0"/>
              </a:rPr>
              <a:t>: This technique can be used to generate a lot of ideas. It allows people to work together to produce a number of ideas that they can use to resolve problems later . This technique requires some organisation and follow specific rules.</a:t>
            </a:r>
          </a:p>
          <a:p>
            <a:pPr marL="0" indent="0">
              <a:buNone/>
            </a:pPr>
            <a:r>
              <a:rPr lang="en-GB" dirty="0" smtClean="0">
                <a:latin typeface="Times New Roman" pitchFamily="18" charset="0"/>
                <a:cs typeface="Times New Roman" pitchFamily="18" charset="0"/>
              </a:rPr>
              <a:t>       There </a:t>
            </a:r>
            <a:r>
              <a:rPr lang="en-GB" dirty="0">
                <a:latin typeface="Times New Roman" pitchFamily="18" charset="0"/>
                <a:cs typeface="Times New Roman" pitchFamily="18" charset="0"/>
              </a:rPr>
              <a:t>are two phases in a brainstorming session:</a:t>
            </a:r>
          </a:p>
          <a:p>
            <a:pPr marL="0" indent="0">
              <a:buNone/>
            </a:pPr>
            <a:r>
              <a:rPr lang="en-GB" dirty="0" smtClean="0">
                <a:latin typeface="Times New Roman" pitchFamily="18" charset="0"/>
                <a:cs typeface="Times New Roman" pitchFamily="18" charset="0"/>
              </a:rPr>
              <a:t>      </a:t>
            </a:r>
            <a:r>
              <a:rPr lang="en-GB" b="1" dirty="0" smtClean="0">
                <a:latin typeface="Times New Roman" pitchFamily="18" charset="0"/>
                <a:cs typeface="Times New Roman" pitchFamily="18" charset="0"/>
              </a:rPr>
              <a:t>Phase </a:t>
            </a:r>
            <a:r>
              <a:rPr lang="en-GB" b="1" dirty="0">
                <a:latin typeface="Times New Roman" pitchFamily="18" charset="0"/>
                <a:cs typeface="Times New Roman" pitchFamily="18" charset="0"/>
              </a:rPr>
              <a:t>1: Generation of ideas </a:t>
            </a:r>
          </a:p>
          <a:p>
            <a:pPr>
              <a:buFont typeface="Wingdings" pitchFamily="2" charset="2"/>
              <a:buChar char="Ø"/>
            </a:pPr>
            <a:r>
              <a:rPr lang="en-GB" dirty="0" smtClean="0">
                <a:latin typeface="Times New Roman" pitchFamily="18" charset="0"/>
                <a:cs typeface="Times New Roman" pitchFamily="18" charset="0"/>
              </a:rPr>
              <a:t>Invite </a:t>
            </a:r>
            <a:r>
              <a:rPr lang="en-GB" dirty="0">
                <a:latin typeface="Times New Roman" pitchFamily="18" charset="0"/>
                <a:cs typeface="Times New Roman" pitchFamily="18" charset="0"/>
              </a:rPr>
              <a:t>the participants to think about their needs and problems for a few minutes.</a:t>
            </a:r>
          </a:p>
          <a:p>
            <a:pPr>
              <a:buFont typeface="Wingdings" pitchFamily="2" charset="2"/>
              <a:buChar char="Ø"/>
            </a:pPr>
            <a:r>
              <a:rPr lang="en-GB" dirty="0" smtClean="0">
                <a:latin typeface="Times New Roman" pitchFamily="18" charset="0"/>
                <a:cs typeface="Times New Roman" pitchFamily="18" charset="0"/>
              </a:rPr>
              <a:t>Ask </a:t>
            </a:r>
            <a:r>
              <a:rPr lang="en-GB" dirty="0">
                <a:latin typeface="Times New Roman" pitchFamily="18" charset="0"/>
                <a:cs typeface="Times New Roman" pitchFamily="18" charset="0"/>
              </a:rPr>
              <a:t>for quick responses without elaboration.</a:t>
            </a:r>
          </a:p>
          <a:p>
            <a:pPr>
              <a:buFont typeface="Wingdings" pitchFamily="2" charset="2"/>
              <a:buChar char="Ø"/>
            </a:pPr>
            <a:r>
              <a:rPr lang="en-GB" dirty="0" smtClean="0">
                <a:latin typeface="Times New Roman" pitchFamily="18" charset="0"/>
                <a:cs typeface="Times New Roman" pitchFamily="18" charset="0"/>
              </a:rPr>
              <a:t>Ask </a:t>
            </a:r>
            <a:r>
              <a:rPr lang="en-GB" dirty="0">
                <a:latin typeface="Times New Roman" pitchFamily="18" charset="0"/>
                <a:cs typeface="Times New Roman" pitchFamily="18" charset="0"/>
              </a:rPr>
              <a:t>participants not to interrupt the person speaking or to make comments.</a:t>
            </a:r>
          </a:p>
          <a:p>
            <a:pPr>
              <a:buFont typeface="Wingdings" pitchFamily="2" charset="2"/>
              <a:buChar char="Ø"/>
            </a:pPr>
            <a:r>
              <a:rPr lang="en-GB" dirty="0" smtClean="0">
                <a:latin typeface="Times New Roman" pitchFamily="18" charset="0"/>
                <a:cs typeface="Times New Roman" pitchFamily="18" charset="0"/>
              </a:rPr>
              <a:t>Assign </a:t>
            </a:r>
            <a:r>
              <a:rPr lang="en-GB" dirty="0">
                <a:latin typeface="Times New Roman" pitchFamily="18" charset="0"/>
                <a:cs typeface="Times New Roman" pitchFamily="18" charset="0"/>
              </a:rPr>
              <a:t>someone the job of writing down the ideas on the board, if possible.</a:t>
            </a:r>
          </a:p>
          <a:p>
            <a:pPr marL="0" indent="0">
              <a:buNone/>
            </a:pPr>
            <a:r>
              <a:rPr lang="en-GB" b="1" dirty="0" smtClean="0">
                <a:latin typeface="Times New Roman" pitchFamily="18" charset="0"/>
                <a:cs typeface="Times New Roman" pitchFamily="18" charset="0"/>
              </a:rPr>
              <a:t>      Phase </a:t>
            </a:r>
            <a:r>
              <a:rPr lang="en-GB" b="1" dirty="0">
                <a:latin typeface="Times New Roman" pitchFamily="18" charset="0"/>
                <a:cs typeface="Times New Roman" pitchFamily="18" charset="0"/>
              </a:rPr>
              <a:t>2: Evaluation of the ideas </a:t>
            </a:r>
          </a:p>
          <a:p>
            <a:pPr>
              <a:buFont typeface="Wingdings" pitchFamily="2" charset="2"/>
              <a:buChar char="Ø"/>
            </a:pPr>
            <a:r>
              <a:rPr lang="en-GB" dirty="0" smtClean="0">
                <a:latin typeface="Times New Roman" pitchFamily="18" charset="0"/>
                <a:cs typeface="Times New Roman" pitchFamily="18" charset="0"/>
              </a:rPr>
              <a:t>Stop </a:t>
            </a:r>
            <a:r>
              <a:rPr lang="en-GB" dirty="0">
                <a:latin typeface="Times New Roman" pitchFamily="18" charset="0"/>
                <a:cs typeface="Times New Roman" pitchFamily="18" charset="0"/>
              </a:rPr>
              <a:t>the generation of new ideas and ask the participants to elaborate each point.</a:t>
            </a:r>
          </a:p>
          <a:p>
            <a:pPr>
              <a:buFont typeface="Wingdings" pitchFamily="2" charset="2"/>
              <a:buChar char="Ø"/>
            </a:pPr>
            <a:r>
              <a:rPr lang="en-GB" dirty="0" smtClean="0">
                <a:latin typeface="Times New Roman" pitchFamily="18" charset="0"/>
                <a:cs typeface="Times New Roman" pitchFamily="18" charset="0"/>
              </a:rPr>
              <a:t>Categorise </a:t>
            </a:r>
            <a:r>
              <a:rPr lang="en-GB" dirty="0">
                <a:latin typeface="Times New Roman" pitchFamily="18" charset="0"/>
                <a:cs typeface="Times New Roman" pitchFamily="18" charset="0"/>
              </a:rPr>
              <a:t>and prioritise each point.</a:t>
            </a:r>
          </a:p>
          <a:p>
            <a:pPr>
              <a:buFont typeface="Wingdings" pitchFamily="2" charset="2"/>
              <a:buChar char="Ø"/>
            </a:pPr>
            <a:r>
              <a:rPr lang="en-GB" dirty="0" smtClean="0">
                <a:latin typeface="Times New Roman" pitchFamily="18" charset="0"/>
                <a:cs typeface="Times New Roman" pitchFamily="18" charset="0"/>
              </a:rPr>
              <a:t>Highlight </a:t>
            </a:r>
            <a:r>
              <a:rPr lang="en-GB" dirty="0">
                <a:latin typeface="Times New Roman" pitchFamily="18" charset="0"/>
                <a:cs typeface="Times New Roman" pitchFamily="18" charset="0"/>
              </a:rPr>
              <a:t>the points that everyone agrees are important.</a:t>
            </a:r>
          </a:p>
          <a:p>
            <a:pPr>
              <a:buFont typeface="Wingdings" pitchFamily="2" charset="2"/>
              <a:buChar char="Ø"/>
            </a:pPr>
            <a:endParaRPr lang="en-GB" dirty="0">
              <a:latin typeface="Times New Roman" pitchFamily="18" charset="0"/>
              <a:cs typeface="Times New Roman" pitchFamily="18" charset="0"/>
            </a:endParaRPr>
          </a:p>
        </p:txBody>
      </p:sp>
    </p:spTree>
    <p:extLst>
      <p:ext uri="{BB962C8B-B14F-4D97-AF65-F5344CB8AC3E}">
        <p14:creationId xmlns="" xmlns:p14="http://schemas.microsoft.com/office/powerpoint/2010/main" val="80241116"/>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75</TotalTime>
  <Words>1091</Words>
  <Application>Microsoft Office PowerPoint</Application>
  <PresentationFormat>On-screen Show (4:3)</PresentationFormat>
  <Paragraphs>52</Paragraphs>
  <Slides>13</Slides>
  <Notes>0</Notes>
  <HiddenSlides>0</HiddenSlides>
  <MMClips>0</MMClips>
  <ScaleCrop>false</ScaleCrop>
  <HeadingPairs>
    <vt:vector size="4" baseType="variant">
      <vt:variant>
        <vt:lpstr>Theme</vt:lpstr>
      </vt:variant>
      <vt:variant>
        <vt:i4>1</vt:i4>
      </vt:variant>
      <vt:variant>
        <vt:lpstr>Slide Titles</vt:lpstr>
      </vt:variant>
      <vt:variant>
        <vt:i4>13</vt:i4>
      </vt:variant>
    </vt:vector>
  </HeadingPairs>
  <TitlesOfParts>
    <vt:vector size="14" baseType="lpstr">
      <vt:lpstr>Office Theme</vt:lpstr>
      <vt:lpstr> Non Formal Learners Needs and Role in NFE process </vt:lpstr>
      <vt:lpstr>Non Formal Education</vt:lpstr>
      <vt:lpstr>Non Formal Education Process</vt:lpstr>
      <vt:lpstr>Non Formal Education Process</vt:lpstr>
      <vt:lpstr>Characteristics of NFE Process</vt:lpstr>
      <vt:lpstr>Learning Needs of NF Learners </vt:lpstr>
      <vt:lpstr>Identifying the Needs of the NF Learners</vt:lpstr>
      <vt:lpstr>Identifying the Needs of the NF Learners</vt:lpstr>
      <vt:lpstr>Identifying the Needs of the NF Learners</vt:lpstr>
      <vt:lpstr>Identifying the Needs of the NF Learners</vt:lpstr>
      <vt:lpstr>Role of NF Learners</vt:lpstr>
      <vt:lpstr>Role of NF Learners Key Competencies</vt:lpstr>
      <vt:lpstr>Role of NF Learners Key Competencies</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Non Formal Learners: Needs and Role in NFE process </dc:title>
  <dc:creator>Sundas Zaib</dc:creator>
  <cp:lastModifiedBy>ApnaITcenter</cp:lastModifiedBy>
  <cp:revision>12</cp:revision>
  <dcterms:created xsi:type="dcterms:W3CDTF">2006-08-16T00:00:00Z</dcterms:created>
  <dcterms:modified xsi:type="dcterms:W3CDTF">2020-04-08T08:20:29Z</dcterms:modified>
</cp:coreProperties>
</file>

<file path=docProps/thumbnail.jpeg>
</file>